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8" r:id="rId6"/>
    <p:sldMasterId id="2147484299" r:id="rId7"/>
    <p:sldMasterId id="2147484303" r:id="rId8"/>
    <p:sldMasterId id="2147484347" r:id="rId9"/>
    <p:sldMasterId id="2147484354" r:id="rId10"/>
    <p:sldMasterId id="2147484378" r:id="rId11"/>
    <p:sldMasterId id="2147484416" r:id="rId12"/>
    <p:sldMasterId id="2147484447" r:id="rId13"/>
    <p:sldMasterId id="2147484453" r:id="rId14"/>
    <p:sldMasterId id="2147484472" r:id="rId15"/>
  </p:sldMasterIdLst>
  <p:notesMasterIdLst>
    <p:notesMasterId r:id="rId44"/>
  </p:notesMasterIdLst>
  <p:handoutMasterIdLst>
    <p:handoutMasterId r:id="rId45"/>
  </p:handoutMasterIdLst>
  <p:sldIdLst>
    <p:sldId id="1309" r:id="rId16"/>
    <p:sldId id="1327" r:id="rId17"/>
    <p:sldId id="1382" r:id="rId18"/>
    <p:sldId id="1403" r:id="rId19"/>
    <p:sldId id="1404" r:id="rId20"/>
    <p:sldId id="1383" r:id="rId21"/>
    <p:sldId id="1387" r:id="rId22"/>
    <p:sldId id="1389" r:id="rId23"/>
    <p:sldId id="1390" r:id="rId24"/>
    <p:sldId id="1391" r:id="rId25"/>
    <p:sldId id="1392" r:id="rId26"/>
    <p:sldId id="1400" r:id="rId27"/>
    <p:sldId id="1405" r:id="rId28"/>
    <p:sldId id="1416" r:id="rId29"/>
    <p:sldId id="1418" r:id="rId30"/>
    <p:sldId id="1415" r:id="rId31"/>
    <p:sldId id="1402" r:id="rId32"/>
    <p:sldId id="1401" r:id="rId33"/>
    <p:sldId id="1384" r:id="rId34"/>
    <p:sldId id="1407" r:id="rId35"/>
    <p:sldId id="1393" r:id="rId36"/>
    <p:sldId id="1394" r:id="rId37"/>
    <p:sldId id="1406" r:id="rId38"/>
    <p:sldId id="1411" r:id="rId39"/>
    <p:sldId id="1413" r:id="rId40"/>
    <p:sldId id="1412" r:id="rId41"/>
    <p:sldId id="1417" r:id="rId42"/>
    <p:sldId id="1326"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Lst>
        </p14:section>
        <p14:section name="White Template" id="{5B0B8DFF-57E5-4D4B-BA72-542DF84B8E2F}">
          <p14:sldIdLst/>
        </p14:section>
        <p14:section name="Color Template" id="{A073DAE3-B461-442F-A3D3-6642BD875E45}">
          <p14:sldIdLst>
            <p14:sldId id="1327"/>
            <p14:sldId id="1382"/>
            <p14:sldId id="1403"/>
            <p14:sldId id="1404"/>
            <p14:sldId id="1383"/>
            <p14:sldId id="1387"/>
            <p14:sldId id="1389"/>
            <p14:sldId id="1390"/>
            <p14:sldId id="1391"/>
            <p14:sldId id="1392"/>
            <p14:sldId id="1400"/>
            <p14:sldId id="1405"/>
            <p14:sldId id="1416"/>
            <p14:sldId id="1418"/>
            <p14:sldId id="1415"/>
            <p14:sldId id="1402"/>
            <p14:sldId id="1401"/>
            <p14:sldId id="1384"/>
            <p14:sldId id="1407"/>
            <p14:sldId id="1393"/>
            <p14:sldId id="1394"/>
            <p14:sldId id="1406"/>
            <p14:sldId id="1411"/>
            <p14:sldId id="1413"/>
            <p14:sldId id="1412"/>
            <p14:sldId id="141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737373"/>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autoAdjust="0"/>
    <p:restoredTop sz="94951" autoAdjust="0"/>
  </p:normalViewPr>
  <p:slideViewPr>
    <p:cSldViewPr>
      <p:cViewPr varScale="1">
        <p:scale>
          <a:sx n="82" d="100"/>
          <a:sy n="82" d="100"/>
        </p:scale>
        <p:origin x="30" y="183"/>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9/28/2017 11:08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9/28/2017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F17D303-0DA1-40F0-81F4-4BB426A12498}"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1604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61741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99058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638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48419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4174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3755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73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733934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97E157-E0D5-46B4-9986-DBFE9E7E9A3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836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266494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9/28/2017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69973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DD16B8-DE3E-4D31-AAA7-8D20470AAF8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647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DD16B8-DE3E-4D31-AAA7-8D20470AAF8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56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543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83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2885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49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11:08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789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7AA3956-868B-4200-9482-2B872CEA5530}" type="datetime8">
              <a:rPr lang="en-US" smtClean="0">
                <a:solidFill>
                  <a:prstClr val="black"/>
                </a:solidFill>
              </a:rPr>
              <a:t>9/28/2017 11:08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74343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72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00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97E157-E0D5-46B4-9986-DBFE9E7E9A3F}"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16952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 11:08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5083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6280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805A5C-A1C8-4F96-867F-EDC5D95A2DF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79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5106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424868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231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693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102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3549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866636108"/>
      </p:ext>
    </p:extLst>
  </p:cSld>
  <p:clrMap bg1="lt1" tx1="dk1" bg2="lt2" tx2="dk2" accent1="accent1" accent2="accent2" accent3="accent3" accent4="accent4" accent5="accent5" accent6="accent6" hlink="hlink" folHlink="folHlink"/>
  <p:sldLayoutIdLst>
    <p:sldLayoutId id="2147484452"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77465814"/>
      </p:ext>
    </p:extLst>
  </p:cSld>
  <p:clrMap bg1="lt1" tx1="dk1" bg2="lt2" tx2="dk2" accent1="accent1" accent2="accent2" accent3="accent3" accent4="accent4" accent5="accent5" accent6="accent6" hlink="hlink" folHlink="folHlink"/>
  <p:sldLayoutIdLst>
    <p:sldLayoutId id="2147484458" r:id="rId1"/>
    <p:sldLayoutId id="2147484461"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32499536"/>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7" r:id="rId3"/>
    <p:sldLayoutId id="2147484249" r:id="rId4"/>
    <p:sldLayoutId id="2147484258" r:id="rId5"/>
    <p:sldLayoutId id="2147484259" r:id="rId6"/>
    <p:sldLayoutId id="2147484261"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568346410"/>
      </p:ext>
    </p:extLst>
  </p:cSld>
  <p:clrMap bg1="dk1" tx1="lt1" bg2="dk2" tx2="lt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0"/>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93736" y="129312"/>
            <a:ext cx="868101" cy="167587"/>
          </a:xfrm>
          <a:prstGeom prst="rect">
            <a:avLst/>
          </a:prstGeom>
        </p:spPr>
      </p:pic>
    </p:spTree>
    <p:extLst>
      <p:ext uri="{BB962C8B-B14F-4D97-AF65-F5344CB8AC3E}">
        <p14:creationId xmlns:p14="http://schemas.microsoft.com/office/powerpoint/2010/main" val="3127797693"/>
      </p:ext>
    </p:extLst>
  </p:cSld>
  <p:clrMap bg1="lt1" tx1="dk1" bg2="lt2" tx2="dk2" accent1="accent1" accent2="accent2" accent3="accent3" accent4="accent4" accent5="accent5" accent6="accent6" hlink="hlink" folHlink="folHlink"/>
  <p:transition>
    <p:fade/>
  </p:transition>
  <p:txStyles>
    <p:titleStyle>
      <a:lvl1pPr algn="l" defTabSz="685713"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3"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4" algn="l" defTabSz="68571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201" marR="0" indent="-168058" algn="l" defTabSz="68571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3"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11" indent="-171429" algn="l" defTabSz="68571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3" rtl="0" eaLnBrk="1" latinLnBrk="0" hangingPunct="1">
        <a:defRPr sz="1324" kern="1200">
          <a:solidFill>
            <a:schemeClr val="tx1"/>
          </a:solidFill>
          <a:latin typeface="+mn-lt"/>
          <a:ea typeface="+mn-ea"/>
          <a:cs typeface="+mn-cs"/>
        </a:defRPr>
      </a:lvl1pPr>
      <a:lvl2pPr marL="342857" algn="l" defTabSz="685713" rtl="0" eaLnBrk="1" latinLnBrk="0" hangingPunct="1">
        <a:defRPr sz="1324" kern="1200">
          <a:solidFill>
            <a:schemeClr val="tx1"/>
          </a:solidFill>
          <a:latin typeface="+mn-lt"/>
          <a:ea typeface="+mn-ea"/>
          <a:cs typeface="+mn-cs"/>
        </a:defRPr>
      </a:lvl2pPr>
      <a:lvl3pPr marL="685713" algn="l" defTabSz="685713" rtl="0" eaLnBrk="1" latinLnBrk="0" hangingPunct="1">
        <a:defRPr sz="1324" kern="1200">
          <a:solidFill>
            <a:schemeClr val="tx1"/>
          </a:solidFill>
          <a:latin typeface="+mn-lt"/>
          <a:ea typeface="+mn-ea"/>
          <a:cs typeface="+mn-cs"/>
        </a:defRPr>
      </a:lvl3pPr>
      <a:lvl4pPr marL="1028570" algn="l" defTabSz="685713" rtl="0" eaLnBrk="1" latinLnBrk="0" hangingPunct="1">
        <a:defRPr sz="1324" kern="1200">
          <a:solidFill>
            <a:schemeClr val="tx1"/>
          </a:solidFill>
          <a:latin typeface="+mn-lt"/>
          <a:ea typeface="+mn-ea"/>
          <a:cs typeface="+mn-cs"/>
        </a:defRPr>
      </a:lvl4pPr>
      <a:lvl5pPr marL="1371427" algn="l" defTabSz="685713" rtl="0" eaLnBrk="1" latinLnBrk="0" hangingPunct="1">
        <a:defRPr sz="1324" kern="1200">
          <a:solidFill>
            <a:schemeClr val="tx1"/>
          </a:solidFill>
          <a:latin typeface="+mn-lt"/>
          <a:ea typeface="+mn-ea"/>
          <a:cs typeface="+mn-cs"/>
        </a:defRPr>
      </a:lvl5pPr>
      <a:lvl6pPr marL="1714285" algn="l" defTabSz="685713" rtl="0" eaLnBrk="1" latinLnBrk="0" hangingPunct="1">
        <a:defRPr sz="1324" kern="1200">
          <a:solidFill>
            <a:schemeClr val="tx1"/>
          </a:solidFill>
          <a:latin typeface="+mn-lt"/>
          <a:ea typeface="+mn-ea"/>
          <a:cs typeface="+mn-cs"/>
        </a:defRPr>
      </a:lvl6pPr>
      <a:lvl7pPr marL="2057141" algn="l" defTabSz="685713" rtl="0" eaLnBrk="1" latinLnBrk="0" hangingPunct="1">
        <a:defRPr sz="1324" kern="1200">
          <a:solidFill>
            <a:schemeClr val="tx1"/>
          </a:solidFill>
          <a:latin typeface="+mn-lt"/>
          <a:ea typeface="+mn-ea"/>
          <a:cs typeface="+mn-cs"/>
        </a:defRPr>
      </a:lvl7pPr>
      <a:lvl8pPr marL="2399997" algn="l" defTabSz="685713" rtl="0" eaLnBrk="1" latinLnBrk="0" hangingPunct="1">
        <a:defRPr sz="1324" kern="1200">
          <a:solidFill>
            <a:schemeClr val="tx1"/>
          </a:solidFill>
          <a:latin typeface="+mn-lt"/>
          <a:ea typeface="+mn-ea"/>
          <a:cs typeface="+mn-cs"/>
        </a:defRPr>
      </a:lvl8pPr>
      <a:lvl9pPr marL="2742855" algn="l" defTabSz="685713"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1038">
          <p15:clr>
            <a:srgbClr val="A4A3A4"/>
          </p15:clr>
        </p15:guide>
        <p15:guide id="3" orient="horz" pos="1821">
          <p15:clr>
            <a:srgbClr val="A4A3A4"/>
          </p15:clr>
        </p15:guide>
        <p15:guide id="4" orient="horz" pos="2604">
          <p15:clr>
            <a:srgbClr val="A4A3A4"/>
          </p15:clr>
        </p15:guide>
        <p15:guide id="5" orient="horz" pos="3387">
          <p15:clr>
            <a:srgbClr val="A4A3A4"/>
          </p15:clr>
        </p15:guide>
        <p15:guide id="6" orient="horz" pos="4954">
          <p15:clr>
            <a:srgbClr val="A4A3A4"/>
          </p15:clr>
        </p15:guide>
        <p15:guide id="7" orient="horz" pos="4219">
          <p15:clr>
            <a:srgbClr val="5ACBF0"/>
          </p15:clr>
        </p15:guide>
        <p15:guide id="8" pos="1019">
          <p15:clr>
            <a:srgbClr val="A4A3A4"/>
          </p15:clr>
        </p15:guide>
        <p15:guide id="9" pos="1802">
          <p15:clr>
            <a:srgbClr val="A4A3A4"/>
          </p15:clr>
        </p15:guide>
        <p15:guide id="10" pos="2585">
          <p15:clr>
            <a:srgbClr val="A4A3A4"/>
          </p15:clr>
        </p15:guide>
        <p15:guide id="11" pos="3369">
          <p15:clr>
            <a:srgbClr val="A4A3A4"/>
          </p15:clr>
        </p15:guide>
        <p15:guide id="12" pos="4152">
          <p15:clr>
            <a:srgbClr val="A4A3A4"/>
          </p15:clr>
        </p15:guide>
        <p15:guide id="13" pos="4936">
          <p15:clr>
            <a:srgbClr val="A4A3A4"/>
          </p15:clr>
        </p15:guide>
        <p15:guide id="14" pos="5719">
          <p15:clr>
            <a:srgbClr val="A4A3A4"/>
          </p15:clr>
        </p15:guide>
        <p15:guide id="15" pos="6502">
          <p15:clr>
            <a:srgbClr val="A4A3A4"/>
          </p15:clr>
        </p15:guide>
        <p15:guide id="16" pos="7286">
          <p15:clr>
            <a:srgbClr val="A4A3A4"/>
          </p15:clr>
        </p15:guide>
        <p15:guide id="17" pos="8069">
          <p15:clr>
            <a:srgbClr val="A4A3A4"/>
          </p15:clr>
        </p15:guide>
        <p15:guide id="18" pos="8853">
          <p15:clr>
            <a:srgbClr val="A4A3A4"/>
          </p15:clr>
        </p15:guide>
        <p15:guide id="19" pos="9636">
          <p15:clr>
            <a:srgbClr val="A4A3A4"/>
          </p15:clr>
        </p15:guide>
        <p15:guide id="20" pos="10419">
          <p15:clr>
            <a:srgbClr val="5ACBF0"/>
          </p15:clr>
        </p15:guide>
        <p15:guide id="21" orient="horz" pos="763">
          <p15:clr>
            <a:srgbClr val="5ACBF0"/>
          </p15:clr>
        </p15:guide>
        <p15:guide id="22" pos="173">
          <p15:clr>
            <a:srgbClr val="A4A3A4"/>
          </p15:clr>
        </p15:guide>
        <p15:guide id="23" pos="7685">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328887" y="4268397"/>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4245007035"/>
      </p:ext>
    </p:extLst>
  </p:cSld>
  <p:clrMap bg1="lt1" tx1="dk1" bg2="lt2" tx2="dk2" accent1="accent1" accent2="accent2" accent3="accent3" accent4="accent4" accent5="accent5" accent6="accent6" hlink="hlink" folHlink="folHlink"/>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1319291866"/>
      </p:ext>
    </p:extLst>
  </p:cSld>
  <p:clrMap bg1="dk1" tx1="lt1" bg2="dk2" tx2="lt2" accent1="accent1" accent2="accent2" accent3="accent3" accent4="accent4" accent5="accent5" accent6="accent6" hlink="hlink" folHlink="folHlink"/>
  <p:sldLayoutIdLst>
    <p:sldLayoutId id="2147484350" r:id="rId1"/>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bg2"/>
              </a:gs>
              <a:gs pos="100000">
                <a:schemeClr val="bg2"/>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bg2"/>
              </a:gs>
              <a:gs pos="100000">
                <a:schemeClr val="bg2"/>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bg2"/>
              </a:gs>
              <a:gs pos="100000">
                <a:schemeClr val="bg2"/>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bg2"/>
              </a:gs>
              <a:gs pos="100000">
                <a:schemeClr val="bg2"/>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54662617"/>
      </p:ext>
    </p:extLst>
  </p:cSld>
  <p:clrMap bg1="lt1" tx1="dk1" bg2="lt2" tx2="dk2" accent1="accent1" accent2="accent2" accent3="accent3" accent4="accent4" accent5="accent5" accent6="accent6" hlink="hlink" folHlink="folHlink"/>
  <p:sldLayoutIdLst>
    <p:sldLayoutId id="2147484375"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17" name="Group 16"/>
          <p:cNvGrpSpPr/>
          <p:nvPr userDrawn="1"/>
        </p:nvGrpSpPr>
        <p:grpSpPr>
          <a:xfrm>
            <a:off x="12618967" y="0"/>
            <a:ext cx="952401" cy="5766967"/>
            <a:chOff x="12618967" y="0"/>
            <a:chExt cx="952401" cy="5766967"/>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508343549"/>
      </p:ext>
    </p:extLst>
  </p:cSld>
  <p:clrMap bg1="dk1" tx1="lt1" bg2="dk2" tx2="lt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485582062"/>
      </p:ext>
    </p:extLst>
  </p:cSld>
  <p:clrMap bg1="dk1" tx1="lt1" bg2="dk2" tx2="lt2" accent1="accent1" accent2="accent2" accent3="accent3" accent4="accent4" accent5="accent5" accent6="accent6" hlink="hlink" folHlink="folHlink"/>
  <p:sldLayoutIdLst>
    <p:sldLayoutId id="2147484430" r:id="rId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9.png"/><Relationship Id="rId11" Type="http://schemas.openxmlformats.org/officeDocument/2006/relationships/image" Target="../media/image84.jpg"/><Relationship Id="rId5" Type="http://schemas.openxmlformats.org/officeDocument/2006/relationships/image" Target="../media/image78.png"/><Relationship Id="rId10" Type="http://schemas.openxmlformats.org/officeDocument/2006/relationships/image" Target="../media/image83.jpg"/><Relationship Id="rId4" Type="http://schemas.openxmlformats.org/officeDocument/2006/relationships/image" Target="../media/image77.png"/><Relationship Id="rId9" Type="http://schemas.openxmlformats.org/officeDocument/2006/relationships/image" Target="../media/image8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jpg"/><Relationship Id="rId4" Type="http://schemas.openxmlformats.org/officeDocument/2006/relationships/image" Target="../media/image87.jp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10" Type="http://schemas.microsoft.com/office/2007/relationships/hdphoto" Target="../media/hdphoto1.wdp"/><Relationship Id="rId4" Type="http://schemas.openxmlformats.org/officeDocument/2006/relationships/image" Target="../media/image89.png"/><Relationship Id="rId9" Type="http://schemas.openxmlformats.org/officeDocument/2006/relationships/image" Target="../media/image95.png"/></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9.emf"/><Relationship Id="rId12"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98.sv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png"/><Relationship Id="rId21" Type="http://schemas.openxmlformats.org/officeDocument/2006/relationships/image" Target="../media/image25.jpeg"/><Relationship Id="rId34" Type="http://schemas.openxmlformats.org/officeDocument/2006/relationships/image" Target="../media/image38.png"/><Relationship Id="rId42" Type="http://schemas.openxmlformats.org/officeDocument/2006/relationships/image" Target="../media/image46.png"/><Relationship Id="rId47" Type="http://schemas.openxmlformats.org/officeDocument/2006/relationships/image" Target="../media/image51.png"/><Relationship Id="rId50" Type="http://schemas.openxmlformats.org/officeDocument/2006/relationships/image" Target="../media/image54.jpe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emf"/><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jp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10" Type="http://schemas.openxmlformats.org/officeDocument/2006/relationships/image" Target="../media/image14.emf"/><Relationship Id="rId19" Type="http://schemas.openxmlformats.org/officeDocument/2006/relationships/image" Target="../media/image23.png"/><Relationship Id="rId31" Type="http://schemas.openxmlformats.org/officeDocument/2006/relationships/image" Target="../media/image35.png"/><Relationship Id="rId44"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jp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049462"/>
            <a:ext cx="6705600" cy="1905001"/>
          </a:xfrm>
        </p:spPr>
        <p:txBody>
          <a:bodyPr/>
          <a:lstStyle/>
          <a:p>
            <a:r>
              <a:rPr lang="en-US" dirty="0"/>
              <a:t>Containers in Azure</a:t>
            </a:r>
          </a:p>
        </p:txBody>
      </p:sp>
      <p:sp>
        <p:nvSpPr>
          <p:cNvPr id="3" name="Text Placeholder 2"/>
          <p:cNvSpPr>
            <a:spLocks noGrp="1"/>
          </p:cNvSpPr>
          <p:nvPr>
            <p:ph type="body" sz="quarter" idx="14"/>
          </p:nvPr>
        </p:nvSpPr>
        <p:spPr>
          <a:xfrm>
            <a:off x="273050" y="4335462"/>
            <a:ext cx="6403976" cy="1433264"/>
          </a:xfrm>
        </p:spPr>
        <p:txBody>
          <a:bodyPr/>
          <a:lstStyle/>
          <a:p>
            <a:pPr lvl="0"/>
            <a:r>
              <a:rPr lang="en-US" sz="2800" b="1" dirty="0"/>
              <a:t>Praveen S Rawat</a:t>
            </a:r>
          </a:p>
          <a:p>
            <a:pPr lvl="0"/>
            <a:r>
              <a:rPr lang="en-US" sz="2800" b="1" dirty="0"/>
              <a:t>Partner Tech Evangelist (ISV </a:t>
            </a:r>
            <a:r>
              <a:rPr lang="en-US" sz="2800" b="1" dirty="0" err="1"/>
              <a:t>Stategy</a:t>
            </a:r>
            <a:r>
              <a:rPr lang="en-US" sz="2800" b="1" dirty="0"/>
              <a:t>)</a:t>
            </a:r>
          </a:p>
          <a:p>
            <a:pPr lvl="0"/>
            <a:endParaRPr lang="en-US" sz="1800" dirty="0">
              <a:latin typeface="Segoe UI"/>
            </a:endParaRPr>
          </a:p>
          <a:p>
            <a:pPr lvl="0"/>
            <a:r>
              <a:rPr lang="en-US" sz="1800" dirty="0">
                <a:latin typeface="Segoe UI"/>
              </a:rPr>
              <a:t>Questions: prrawa@microsoft.com</a:t>
            </a: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56" y="1045482"/>
            <a:ext cx="6075830" cy="5520422"/>
          </a:xfrm>
          <a:prstGeom prst="rect">
            <a:avLst/>
          </a:prstGeom>
        </p:spPr>
      </p:pic>
      <p:pic>
        <p:nvPicPr>
          <p:cNvPr id="5" name="Picture 4"/>
          <p:cNvPicPr>
            <a:picLocks noChangeAspect="1"/>
          </p:cNvPicPr>
          <p:nvPr/>
        </p:nvPicPr>
        <p:blipFill>
          <a:blip r:embed="rId4"/>
          <a:stretch>
            <a:fillRect/>
          </a:stretch>
        </p:blipFill>
        <p:spPr>
          <a:xfrm>
            <a:off x="7016007" y="677862"/>
            <a:ext cx="5145281" cy="5970026"/>
          </a:xfrm>
          <a:prstGeom prst="rect">
            <a:avLst/>
          </a:prstGeom>
        </p:spPr>
      </p:pic>
      <p:sp>
        <p:nvSpPr>
          <p:cNvPr id="6" name="Title 1"/>
          <p:cNvSpPr txBox="1">
            <a:spLocks/>
          </p:cNvSpPr>
          <p:nvPr/>
        </p:nvSpPr>
        <p:spPr>
          <a:xfrm>
            <a:off x="139355" y="124687"/>
            <a:ext cx="10724938" cy="1351952"/>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Tx/>
              <a:buNone/>
              <a:tabLst/>
              <a:defRPr/>
            </a:pPr>
            <a:r>
              <a:rPr kumimoji="0" lang="en-US" sz="4080" b="0" i="0" u="none" strike="noStrike" kern="1200" cap="none" spc="0" normalizeH="0" baseline="0" noProof="0" dirty="0">
                <a:ln>
                  <a:noFill/>
                </a:ln>
                <a:solidFill>
                  <a:srgbClr val="FFFFFF"/>
                </a:solidFill>
                <a:effectLst/>
                <a:uLnTx/>
                <a:uFillTx/>
                <a:latin typeface="Segoe UI Light"/>
                <a:ea typeface="+mj-ea"/>
                <a:cs typeface="+mj-cs"/>
              </a:rPr>
              <a:t>Deploy using Portal, CLI, or ARM</a:t>
            </a:r>
          </a:p>
        </p:txBody>
      </p:sp>
      <p:pic>
        <p:nvPicPr>
          <p:cNvPr id="7" name="Picture 2" descr="https://pbs.twimg.com/media/Cn3nIOxWYAAiQM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229" y="2582862"/>
            <a:ext cx="7010365" cy="424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28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6641818"/>
          </a:xfrm>
        </p:spPr>
        <p:txBody>
          <a:bodyPr/>
          <a:lstStyle/>
          <a:p>
            <a:r>
              <a:rPr lang="en-US" sz="3600" dirty="0"/>
              <a:t>ACS provides the infrastructure </a:t>
            </a:r>
          </a:p>
          <a:p>
            <a:r>
              <a:rPr lang="en-US" sz="3600" dirty="0"/>
              <a:t>No opinion on the Docker registry</a:t>
            </a:r>
          </a:p>
          <a:p>
            <a:r>
              <a:rPr lang="en-US" sz="3600" dirty="0"/>
              <a:t>Use the service of choice for Service Registry/Discovery</a:t>
            </a:r>
          </a:p>
          <a:p>
            <a:pPr lvl="1"/>
            <a:r>
              <a:rPr lang="en-US" sz="2000" dirty="0"/>
              <a:t>Docker overlay networks</a:t>
            </a:r>
          </a:p>
          <a:p>
            <a:pPr lvl="1"/>
            <a:r>
              <a:rPr lang="en-US" sz="2000" dirty="0" err="1"/>
              <a:t>Mesos</a:t>
            </a:r>
            <a:r>
              <a:rPr lang="en-US" sz="2000" dirty="0"/>
              <a:t>-DNS, Minuteman (VIP)</a:t>
            </a:r>
          </a:p>
          <a:p>
            <a:pPr lvl="1"/>
            <a:r>
              <a:rPr lang="en-US" sz="2000" dirty="0"/>
              <a:t>Marathon-LB</a:t>
            </a:r>
          </a:p>
          <a:p>
            <a:pPr lvl="1"/>
            <a:r>
              <a:rPr lang="en-US" sz="2000" dirty="0"/>
              <a:t>App Gateway</a:t>
            </a:r>
          </a:p>
          <a:p>
            <a:pPr lvl="1"/>
            <a:r>
              <a:rPr lang="en-US" sz="2000" dirty="0"/>
              <a:t>3</a:t>
            </a:r>
            <a:r>
              <a:rPr lang="en-US" sz="2000" baseline="30000" dirty="0"/>
              <a:t>rd</a:t>
            </a:r>
            <a:r>
              <a:rPr lang="en-US" sz="2000" dirty="0"/>
              <a:t> Party Solutions (NGINX)</a:t>
            </a:r>
          </a:p>
          <a:p>
            <a:r>
              <a:rPr lang="en-US" sz="3600" dirty="0"/>
              <a:t>Use your favorite CI/CD pipeline</a:t>
            </a:r>
          </a:p>
          <a:p>
            <a:r>
              <a:rPr lang="en-US" sz="3600" dirty="0"/>
              <a:t>Shared storage options</a:t>
            </a:r>
          </a:p>
          <a:p>
            <a:r>
              <a:rPr lang="en-US" sz="3600" dirty="0"/>
              <a:t>Use your favorite diagnostics/monitoring solution</a:t>
            </a:r>
          </a:p>
          <a:p>
            <a:endParaRPr lang="en-US" sz="3600" dirty="0"/>
          </a:p>
          <a:p>
            <a:endParaRPr lang="en-US" sz="3600" dirty="0"/>
          </a:p>
        </p:txBody>
      </p:sp>
      <p:sp>
        <p:nvSpPr>
          <p:cNvPr id="3" name="Title 2"/>
          <p:cNvSpPr>
            <a:spLocks noGrp="1"/>
          </p:cNvSpPr>
          <p:nvPr>
            <p:ph type="title"/>
          </p:nvPr>
        </p:nvSpPr>
        <p:spPr/>
        <p:txBody>
          <a:bodyPr/>
          <a:lstStyle/>
          <a:p>
            <a:r>
              <a:rPr lang="en-US" sz="4800" dirty="0"/>
              <a:t>Building service based applications on ACS</a:t>
            </a:r>
          </a:p>
        </p:txBody>
      </p:sp>
    </p:spTree>
    <p:extLst>
      <p:ext uri="{BB962C8B-B14F-4D97-AF65-F5344CB8AC3E}">
        <p14:creationId xmlns:p14="http://schemas.microsoft.com/office/powerpoint/2010/main" val="10445520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on ACS</a:t>
            </a:r>
          </a:p>
        </p:txBody>
      </p:sp>
      <p:sp>
        <p:nvSpPr>
          <p:cNvPr id="3" name="Content Placeholder 2"/>
          <p:cNvSpPr>
            <a:spLocks noGrp="1"/>
          </p:cNvSpPr>
          <p:nvPr>
            <p:ph idx="4294967295"/>
          </p:nvPr>
        </p:nvSpPr>
        <p:spPr>
          <a:xfrm>
            <a:off x="350837" y="1212849"/>
            <a:ext cx="10724938" cy="4579715"/>
          </a:xfrm>
          <a:prstGeom prst="rect">
            <a:avLst/>
          </a:prstGeom>
        </p:spPr>
        <p:txBody>
          <a:bodyPr/>
          <a:lstStyle/>
          <a:p>
            <a:pPr lvl="1"/>
            <a:r>
              <a:rPr lang="en-US" dirty="0"/>
              <a:t>CLI based deployment</a:t>
            </a:r>
          </a:p>
          <a:p>
            <a:pPr lvl="1"/>
            <a:r>
              <a:rPr lang="en-US" dirty="0"/>
              <a:t>Native Azure networking</a:t>
            </a:r>
          </a:p>
          <a:p>
            <a:pPr lvl="1"/>
            <a:r>
              <a:rPr lang="en-US" dirty="0"/>
              <a:t>Support for Azure L4 load balancing</a:t>
            </a:r>
          </a:p>
          <a:p>
            <a:pPr lvl="1"/>
            <a:r>
              <a:rPr lang="en-US" dirty="0"/>
              <a:t>Support for Azure Files + Pods</a:t>
            </a:r>
          </a:p>
          <a:p>
            <a:pPr lvl="1"/>
            <a:r>
              <a:rPr lang="en-US" dirty="0"/>
              <a:t>Multi-master deployment</a:t>
            </a:r>
          </a:p>
          <a:p>
            <a:pPr lvl="1"/>
            <a:r>
              <a:rPr lang="en-US" dirty="0"/>
              <a:t>VM/node scaling</a:t>
            </a:r>
          </a:p>
          <a:p>
            <a:pPr lvl="1"/>
            <a:r>
              <a:rPr lang="en-US" dirty="0"/>
              <a:t>Support for Azure virtual disk provisioning, mount/unmount</a:t>
            </a:r>
          </a:p>
          <a:p>
            <a:pPr lvl="1"/>
            <a:r>
              <a:rPr lang="en-US" dirty="0"/>
              <a:t>Ingress provider for Azure Application Gateway</a:t>
            </a:r>
          </a:p>
          <a:p>
            <a:pPr lvl="1"/>
            <a:r>
              <a:rPr lang="en-US" dirty="0"/>
              <a:t>AAD Integration (via OIDC)</a:t>
            </a:r>
          </a:p>
          <a:p>
            <a:pPr lvl="1"/>
            <a:r>
              <a:rPr lang="en-US" dirty="0" err="1"/>
              <a:t>KeyVault</a:t>
            </a:r>
            <a:r>
              <a:rPr lang="en-US" dirty="0"/>
              <a:t> integration</a:t>
            </a:r>
          </a:p>
          <a:p>
            <a:pPr lvl="1"/>
            <a:endParaRPr lang="en-US" dirty="0"/>
          </a:p>
        </p:txBody>
      </p:sp>
      <p:sp>
        <p:nvSpPr>
          <p:cNvPr id="4" name="Freeform 21"/>
          <p:cNvSpPr>
            <a:spLocks noChangeAspect="1" noEditPoints="1"/>
          </p:cNvSpPr>
          <p:nvPr/>
        </p:nvSpPr>
        <p:spPr bwMode="black">
          <a:xfrm>
            <a:off x="10349771" y="5616548"/>
            <a:ext cx="1820438" cy="1133801"/>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4582" y="6107991"/>
            <a:ext cx="834405" cy="809605"/>
          </a:xfrm>
          <a:prstGeom prst="rect">
            <a:avLst/>
          </a:prstGeom>
        </p:spPr>
      </p:pic>
    </p:spTree>
    <p:extLst>
      <p:ext uri="{BB962C8B-B14F-4D97-AF65-F5344CB8AC3E}">
        <p14:creationId xmlns:p14="http://schemas.microsoft.com/office/powerpoint/2010/main" val="19938025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management Tools - </a:t>
            </a:r>
            <a:r>
              <a:rPr lang="en-US" dirty="0" err="1"/>
              <a:t>Deis</a:t>
            </a:r>
            <a:endParaRPr lang="en-US" dirty="0"/>
          </a:p>
        </p:txBody>
      </p:sp>
      <p:sp>
        <p:nvSpPr>
          <p:cNvPr id="3" name="Content Placeholder 2"/>
          <p:cNvSpPr>
            <a:spLocks noGrp="1"/>
          </p:cNvSpPr>
          <p:nvPr>
            <p:ph idx="4294967295"/>
          </p:nvPr>
        </p:nvSpPr>
        <p:spPr>
          <a:xfrm>
            <a:off x="350837" y="1212849"/>
            <a:ext cx="10724938" cy="2142125"/>
          </a:xfrm>
          <a:prstGeom prst="rect">
            <a:avLst/>
          </a:prstGeom>
        </p:spPr>
        <p:txBody>
          <a:bodyPr/>
          <a:lstStyle/>
          <a:p>
            <a:pPr lvl="1"/>
            <a:r>
              <a:rPr lang="en-US" dirty="0"/>
              <a:t>Microsoft acquired </a:t>
            </a:r>
            <a:r>
              <a:rPr lang="en-US" dirty="0" err="1"/>
              <a:t>Deis</a:t>
            </a:r>
            <a:r>
              <a:rPr lang="en-US" dirty="0"/>
              <a:t> this year</a:t>
            </a:r>
          </a:p>
          <a:p>
            <a:pPr lvl="1"/>
            <a:r>
              <a:rPr lang="en-US" dirty="0" err="1"/>
              <a:t>Deis</a:t>
            </a:r>
            <a:r>
              <a:rPr lang="en-US" dirty="0"/>
              <a:t> develops open source tools for Kubernetes deployments</a:t>
            </a:r>
          </a:p>
          <a:p>
            <a:pPr lvl="1"/>
            <a:r>
              <a:rPr lang="en-US" dirty="0"/>
              <a:t>Popular tools include Helm package manager, Steward and Workflow</a:t>
            </a:r>
          </a:p>
          <a:p>
            <a:pPr lvl="1"/>
            <a:r>
              <a:rPr lang="en-US" dirty="0"/>
              <a:t>100% of </a:t>
            </a:r>
            <a:r>
              <a:rPr lang="en-US" dirty="0" err="1"/>
              <a:t>Deis</a:t>
            </a:r>
            <a:r>
              <a:rPr lang="en-US" dirty="0"/>
              <a:t> software is open source.</a:t>
            </a:r>
          </a:p>
          <a:p>
            <a:pPr lvl="1"/>
            <a:endParaRPr lang="en-US" dirty="0"/>
          </a:p>
        </p:txBody>
      </p:sp>
      <p:sp>
        <p:nvSpPr>
          <p:cNvPr id="4" name="Freeform 21"/>
          <p:cNvSpPr>
            <a:spLocks noChangeAspect="1" noEditPoints="1"/>
          </p:cNvSpPr>
          <p:nvPr/>
        </p:nvSpPr>
        <p:spPr bwMode="black">
          <a:xfrm>
            <a:off x="10349771" y="5616548"/>
            <a:ext cx="1820438" cy="1133801"/>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4582" y="6107991"/>
            <a:ext cx="834405" cy="809605"/>
          </a:xfrm>
          <a:prstGeom prst="rect">
            <a:avLst/>
          </a:prstGeom>
        </p:spPr>
      </p:pic>
    </p:spTree>
    <p:extLst>
      <p:ext uri="{BB962C8B-B14F-4D97-AF65-F5344CB8AC3E}">
        <p14:creationId xmlns:p14="http://schemas.microsoft.com/office/powerpoint/2010/main" val="35811969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09AF-7B21-43B4-B1A1-C68603AFFDBA}"/>
              </a:ext>
            </a:extLst>
          </p:cNvPr>
          <p:cNvSpPr>
            <a:spLocks noGrp="1"/>
          </p:cNvSpPr>
          <p:nvPr>
            <p:ph type="title"/>
          </p:nvPr>
        </p:nvSpPr>
        <p:spPr/>
        <p:txBody>
          <a:bodyPr/>
          <a:lstStyle/>
          <a:p>
            <a:r>
              <a:rPr lang="en-US" dirty="0"/>
              <a:t>Options for container persistence - Azure</a:t>
            </a:r>
          </a:p>
        </p:txBody>
      </p:sp>
      <p:sp>
        <p:nvSpPr>
          <p:cNvPr id="5" name="Text Placeholder 4">
            <a:extLst>
              <a:ext uri="{FF2B5EF4-FFF2-40B4-BE49-F238E27FC236}">
                <a16:creationId xmlns:a16="http://schemas.microsoft.com/office/drawing/2014/main" id="{B8F64AE7-253C-4BDA-9B56-47C4B56873AA}"/>
              </a:ext>
            </a:extLst>
          </p:cNvPr>
          <p:cNvSpPr>
            <a:spLocks noGrp="1"/>
          </p:cNvSpPr>
          <p:nvPr>
            <p:ph type="body" sz="quarter" idx="10"/>
          </p:nvPr>
        </p:nvSpPr>
        <p:spPr>
          <a:xfrm>
            <a:off x="275546" y="1211286"/>
            <a:ext cx="11887100" cy="4136517"/>
          </a:xfrm>
        </p:spPr>
        <p:txBody>
          <a:bodyPr/>
          <a:lstStyle/>
          <a:p>
            <a:r>
              <a:rPr lang="en-US" dirty="0"/>
              <a:t>Azure Files </a:t>
            </a:r>
          </a:p>
          <a:p>
            <a:r>
              <a:rPr lang="en-US" dirty="0"/>
              <a:t>Attached / Managed Disks</a:t>
            </a:r>
          </a:p>
          <a:p>
            <a:r>
              <a:rPr lang="en-US" dirty="0"/>
              <a:t>Pooled Storage </a:t>
            </a:r>
          </a:p>
          <a:p>
            <a:pPr lvl="1"/>
            <a:r>
              <a:rPr lang="en-US" dirty="0" err="1"/>
              <a:t>GlusterFS</a:t>
            </a:r>
            <a:endParaRPr lang="en-US" dirty="0"/>
          </a:p>
          <a:p>
            <a:pPr lvl="1"/>
            <a:r>
              <a:rPr lang="en-US" dirty="0" err="1"/>
              <a:t>Portworx</a:t>
            </a:r>
            <a:endParaRPr lang="en-US" dirty="0"/>
          </a:p>
          <a:p>
            <a:pPr lvl="1"/>
            <a:r>
              <a:rPr lang="en-US" dirty="0" err="1"/>
              <a:t>etc</a:t>
            </a:r>
            <a:endParaRPr lang="en-US" dirty="0"/>
          </a:p>
          <a:p>
            <a:pPr marL="342900" lvl="1" indent="0">
              <a:buNone/>
            </a:pPr>
            <a:endParaRPr lang="en-US" dirty="0"/>
          </a:p>
          <a:p>
            <a:endParaRPr lang="en-US" dirty="0"/>
          </a:p>
        </p:txBody>
      </p:sp>
    </p:spTree>
    <p:extLst>
      <p:ext uri="{BB962C8B-B14F-4D97-AF65-F5344CB8AC3E}">
        <p14:creationId xmlns:p14="http://schemas.microsoft.com/office/powerpoint/2010/main" val="198209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09AF-7B21-43B4-B1A1-C68603AFFDBA}"/>
              </a:ext>
            </a:extLst>
          </p:cNvPr>
          <p:cNvSpPr>
            <a:spLocks noGrp="1"/>
          </p:cNvSpPr>
          <p:nvPr>
            <p:ph type="title"/>
          </p:nvPr>
        </p:nvSpPr>
        <p:spPr/>
        <p:txBody>
          <a:bodyPr/>
          <a:lstStyle/>
          <a:p>
            <a:r>
              <a:rPr lang="en-US" dirty="0"/>
              <a:t>Azure Container Instances</a:t>
            </a:r>
          </a:p>
        </p:txBody>
      </p:sp>
      <p:sp>
        <p:nvSpPr>
          <p:cNvPr id="4" name="Text Placeholder 3">
            <a:extLst>
              <a:ext uri="{FF2B5EF4-FFF2-40B4-BE49-F238E27FC236}">
                <a16:creationId xmlns:a16="http://schemas.microsoft.com/office/drawing/2014/main" id="{02C25AFE-0063-45D1-AE44-72524F402546}"/>
              </a:ext>
            </a:extLst>
          </p:cNvPr>
          <p:cNvSpPr>
            <a:spLocks noGrp="1"/>
          </p:cNvSpPr>
          <p:nvPr>
            <p:ph type="body" sz="quarter" idx="10"/>
          </p:nvPr>
        </p:nvSpPr>
        <p:spPr>
          <a:xfrm>
            <a:off x="274638" y="1212850"/>
            <a:ext cx="11887200" cy="2511457"/>
          </a:xfrm>
        </p:spPr>
        <p:txBody>
          <a:bodyPr/>
          <a:lstStyle/>
          <a:p>
            <a:r>
              <a:rPr lang="en-US" dirty="0"/>
              <a:t>No infrastructure or orchestration management</a:t>
            </a:r>
          </a:p>
          <a:p>
            <a:r>
              <a:rPr lang="en-US" dirty="0"/>
              <a:t>Billed by the second</a:t>
            </a:r>
          </a:p>
          <a:p>
            <a:r>
              <a:rPr lang="en-US" dirty="0"/>
              <a:t>Scale single or groups of containers</a:t>
            </a:r>
          </a:p>
          <a:p>
            <a:endParaRPr lang="en-US" dirty="0"/>
          </a:p>
        </p:txBody>
      </p:sp>
    </p:spTree>
    <p:extLst>
      <p:ext uri="{BB962C8B-B14F-4D97-AF65-F5344CB8AC3E}">
        <p14:creationId xmlns:p14="http://schemas.microsoft.com/office/powerpoint/2010/main" val="869474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BED3-DEBE-49A9-B2B3-2DDDFBADB1F2}"/>
              </a:ext>
            </a:extLst>
          </p:cNvPr>
          <p:cNvSpPr>
            <a:spLocks noGrp="1"/>
          </p:cNvSpPr>
          <p:nvPr>
            <p:ph type="title"/>
          </p:nvPr>
        </p:nvSpPr>
        <p:spPr/>
        <p:txBody>
          <a:bodyPr/>
          <a:lstStyle/>
          <a:p>
            <a:r>
              <a:rPr lang="en-US" dirty="0"/>
              <a:t>Pooling Disks</a:t>
            </a:r>
          </a:p>
        </p:txBody>
      </p:sp>
      <p:sp>
        <p:nvSpPr>
          <p:cNvPr id="4" name="Rectangle: Rounded Corners 3">
            <a:extLst>
              <a:ext uri="{FF2B5EF4-FFF2-40B4-BE49-F238E27FC236}">
                <a16:creationId xmlns:a16="http://schemas.microsoft.com/office/drawing/2014/main" id="{DDA650DB-84EA-4004-A90E-B6CB9F3EEF34}"/>
              </a:ext>
            </a:extLst>
          </p:cNvPr>
          <p:cNvSpPr/>
          <p:nvPr/>
        </p:nvSpPr>
        <p:spPr bwMode="auto">
          <a:xfrm>
            <a:off x="4046766" y="4267784"/>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1 – 128GB</a:t>
            </a:r>
          </a:p>
        </p:txBody>
      </p:sp>
      <p:sp>
        <p:nvSpPr>
          <p:cNvPr id="5" name="Rectangle: Rounded Corners 4">
            <a:extLst>
              <a:ext uri="{FF2B5EF4-FFF2-40B4-BE49-F238E27FC236}">
                <a16:creationId xmlns:a16="http://schemas.microsoft.com/office/drawing/2014/main" id="{1F82185A-B3E6-461A-8480-3E01D40DE9DD}"/>
              </a:ext>
            </a:extLst>
          </p:cNvPr>
          <p:cNvSpPr/>
          <p:nvPr/>
        </p:nvSpPr>
        <p:spPr bwMode="auto">
          <a:xfrm>
            <a:off x="4045230" y="2547275"/>
            <a:ext cx="1764993" cy="1219951"/>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150000"/>
              </a:lnSpc>
              <a:spcBef>
                <a:spcPct val="0"/>
              </a:spcBef>
              <a:spcAft>
                <a:spcPct val="0"/>
              </a:spcAft>
            </a:pPr>
            <a:endPar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D3B0A473-D717-4D36-B585-1FB923E30CA8}"/>
              </a:ext>
            </a:extLst>
          </p:cNvPr>
          <p:cNvSpPr/>
          <p:nvPr/>
        </p:nvSpPr>
        <p:spPr bwMode="auto">
          <a:xfrm>
            <a:off x="4046766" y="4675798"/>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2 – 128GB</a:t>
            </a:r>
          </a:p>
        </p:txBody>
      </p:sp>
      <p:sp>
        <p:nvSpPr>
          <p:cNvPr id="11" name="Rectangle: Rounded Corners 10">
            <a:extLst>
              <a:ext uri="{FF2B5EF4-FFF2-40B4-BE49-F238E27FC236}">
                <a16:creationId xmlns:a16="http://schemas.microsoft.com/office/drawing/2014/main" id="{181A7D14-51B5-4466-8F8D-BBB2BA148E48}"/>
              </a:ext>
            </a:extLst>
          </p:cNvPr>
          <p:cNvSpPr/>
          <p:nvPr/>
        </p:nvSpPr>
        <p:spPr bwMode="auto">
          <a:xfrm>
            <a:off x="4046766" y="5093527"/>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3 – 128GB</a:t>
            </a:r>
          </a:p>
        </p:txBody>
      </p:sp>
      <p:sp>
        <p:nvSpPr>
          <p:cNvPr id="12" name="Rectangle: Rounded Corners 11">
            <a:extLst>
              <a:ext uri="{FF2B5EF4-FFF2-40B4-BE49-F238E27FC236}">
                <a16:creationId xmlns:a16="http://schemas.microsoft.com/office/drawing/2014/main" id="{AEBCECE7-C074-482A-AC02-D23541C35900}"/>
              </a:ext>
            </a:extLst>
          </p:cNvPr>
          <p:cNvSpPr/>
          <p:nvPr/>
        </p:nvSpPr>
        <p:spPr bwMode="auto">
          <a:xfrm>
            <a:off x="4046766" y="5501541"/>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4 – 128GB</a:t>
            </a:r>
          </a:p>
        </p:txBody>
      </p:sp>
      <p:sp>
        <p:nvSpPr>
          <p:cNvPr id="13" name="Rectangle: Rounded Corners 12">
            <a:extLst>
              <a:ext uri="{FF2B5EF4-FFF2-40B4-BE49-F238E27FC236}">
                <a16:creationId xmlns:a16="http://schemas.microsoft.com/office/drawing/2014/main" id="{5A7FF7C4-58CD-45E4-9E7F-6E4867A3954F}"/>
              </a:ext>
            </a:extLst>
          </p:cNvPr>
          <p:cNvSpPr/>
          <p:nvPr/>
        </p:nvSpPr>
        <p:spPr bwMode="auto">
          <a:xfrm>
            <a:off x="7408024" y="4277499"/>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A – 128GB</a:t>
            </a:r>
          </a:p>
        </p:txBody>
      </p:sp>
      <p:sp>
        <p:nvSpPr>
          <p:cNvPr id="14" name="Rectangle: Rounded Corners 13">
            <a:extLst>
              <a:ext uri="{FF2B5EF4-FFF2-40B4-BE49-F238E27FC236}">
                <a16:creationId xmlns:a16="http://schemas.microsoft.com/office/drawing/2014/main" id="{0D30B51B-AFE2-4289-80E0-0A8CA01FB0FE}"/>
              </a:ext>
            </a:extLst>
          </p:cNvPr>
          <p:cNvSpPr/>
          <p:nvPr/>
        </p:nvSpPr>
        <p:spPr bwMode="auto">
          <a:xfrm>
            <a:off x="7406488" y="2556989"/>
            <a:ext cx="1764993" cy="1219951"/>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150000"/>
              </a:lnSpc>
              <a:spcBef>
                <a:spcPct val="0"/>
              </a:spcBef>
              <a:spcAft>
                <a:spcPct val="0"/>
              </a:spcAft>
            </a:pPr>
            <a:endPar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9E48F7BE-CF22-460E-AA51-C71D76CB27A6}"/>
              </a:ext>
            </a:extLst>
          </p:cNvPr>
          <p:cNvSpPr/>
          <p:nvPr/>
        </p:nvSpPr>
        <p:spPr bwMode="auto">
          <a:xfrm>
            <a:off x="7408024" y="4685513"/>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B – 128GB</a:t>
            </a:r>
          </a:p>
        </p:txBody>
      </p:sp>
      <p:sp>
        <p:nvSpPr>
          <p:cNvPr id="16" name="Rectangle: Rounded Corners 15">
            <a:extLst>
              <a:ext uri="{FF2B5EF4-FFF2-40B4-BE49-F238E27FC236}">
                <a16:creationId xmlns:a16="http://schemas.microsoft.com/office/drawing/2014/main" id="{1D1AC2C4-6842-4B44-BDCC-BDDC3E92BE7F}"/>
              </a:ext>
            </a:extLst>
          </p:cNvPr>
          <p:cNvSpPr/>
          <p:nvPr/>
        </p:nvSpPr>
        <p:spPr bwMode="auto">
          <a:xfrm>
            <a:off x="7408024" y="5103241"/>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C – 128GB</a:t>
            </a:r>
          </a:p>
        </p:txBody>
      </p:sp>
      <p:sp>
        <p:nvSpPr>
          <p:cNvPr id="17" name="Rectangle: Rounded Corners 16">
            <a:extLst>
              <a:ext uri="{FF2B5EF4-FFF2-40B4-BE49-F238E27FC236}">
                <a16:creationId xmlns:a16="http://schemas.microsoft.com/office/drawing/2014/main" id="{B5DC660F-D9BD-4019-8E6B-E03858175FAE}"/>
              </a:ext>
            </a:extLst>
          </p:cNvPr>
          <p:cNvSpPr/>
          <p:nvPr/>
        </p:nvSpPr>
        <p:spPr bwMode="auto">
          <a:xfrm>
            <a:off x="7408024" y="5511255"/>
            <a:ext cx="1763459" cy="3660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dirty="0">
                <a:gradFill>
                  <a:gsLst>
                    <a:gs pos="0">
                      <a:srgbClr val="FFFFFF"/>
                    </a:gs>
                    <a:gs pos="100000">
                      <a:srgbClr val="FFFFFF"/>
                    </a:gs>
                  </a:gsLst>
                  <a:lin ang="5400000" scaled="0"/>
                </a:gradFill>
                <a:latin typeface="Segoe UI Semilight"/>
                <a:ea typeface="Segoe UI" pitchFamily="34" charset="0"/>
                <a:cs typeface="Arial" panose="020B0604020202020204" pitchFamily="34" charset="0"/>
              </a:rPr>
              <a:t>Disk D – 128GB</a:t>
            </a:r>
          </a:p>
        </p:txBody>
      </p:sp>
      <p:sp>
        <p:nvSpPr>
          <p:cNvPr id="18" name="TextBox 17">
            <a:extLst>
              <a:ext uri="{FF2B5EF4-FFF2-40B4-BE49-F238E27FC236}">
                <a16:creationId xmlns:a16="http://schemas.microsoft.com/office/drawing/2014/main" id="{02058956-170D-4509-A06D-70C0B00D2CE7}"/>
              </a:ext>
            </a:extLst>
          </p:cNvPr>
          <p:cNvSpPr txBox="1"/>
          <p:nvPr/>
        </p:nvSpPr>
        <p:spPr>
          <a:xfrm>
            <a:off x="4440463" y="2428655"/>
            <a:ext cx="1233756" cy="527358"/>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gradFill>
                  <a:gsLst>
                    <a:gs pos="0">
                      <a:srgbClr val="FFFFFF"/>
                    </a:gs>
                    <a:gs pos="100000">
                      <a:srgbClr val="FFFFFF"/>
                    </a:gs>
                  </a:gsLst>
                  <a:lin ang="5400000" scaled="0"/>
                </a:gradFill>
                <a:latin typeface="Segoe UI Semilight"/>
                <a:cs typeface="Arial" panose="020B0604020202020204" pitchFamily="34" charset="0"/>
              </a:rPr>
              <a:t>Node1</a:t>
            </a:r>
          </a:p>
        </p:txBody>
      </p:sp>
      <p:sp>
        <p:nvSpPr>
          <p:cNvPr id="19" name="TextBox 18">
            <a:extLst>
              <a:ext uri="{FF2B5EF4-FFF2-40B4-BE49-F238E27FC236}">
                <a16:creationId xmlns:a16="http://schemas.microsoft.com/office/drawing/2014/main" id="{E2E323BB-53AD-42CB-9F44-C9D9E54FEAB0}"/>
              </a:ext>
            </a:extLst>
          </p:cNvPr>
          <p:cNvSpPr txBox="1"/>
          <p:nvPr/>
        </p:nvSpPr>
        <p:spPr>
          <a:xfrm>
            <a:off x="7840579" y="2438369"/>
            <a:ext cx="1233756" cy="527358"/>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gradFill>
                  <a:gsLst>
                    <a:gs pos="0">
                      <a:srgbClr val="FFFFFF"/>
                    </a:gs>
                    <a:gs pos="100000">
                      <a:srgbClr val="FFFFFF"/>
                    </a:gs>
                  </a:gsLst>
                  <a:lin ang="5400000" scaled="0"/>
                </a:gradFill>
                <a:latin typeface="Segoe UI Semilight"/>
                <a:cs typeface="Arial" panose="020B0604020202020204" pitchFamily="34" charset="0"/>
              </a:rPr>
              <a:t>Node2</a:t>
            </a:r>
          </a:p>
        </p:txBody>
      </p:sp>
      <p:grpSp>
        <p:nvGrpSpPr>
          <p:cNvPr id="22" name="Group 21">
            <a:extLst>
              <a:ext uri="{FF2B5EF4-FFF2-40B4-BE49-F238E27FC236}">
                <a16:creationId xmlns:a16="http://schemas.microsoft.com/office/drawing/2014/main" id="{0B33286C-04C4-4284-BCD4-3D904D1441BB}"/>
              </a:ext>
            </a:extLst>
          </p:cNvPr>
          <p:cNvGrpSpPr/>
          <p:nvPr/>
        </p:nvGrpSpPr>
        <p:grpSpPr>
          <a:xfrm>
            <a:off x="2147812" y="4954455"/>
            <a:ext cx="485731" cy="527358"/>
            <a:chOff x="447675" y="2219325"/>
            <a:chExt cx="476250" cy="517065"/>
          </a:xfrm>
        </p:grpSpPr>
        <p:sp>
          <p:nvSpPr>
            <p:cNvPr id="20" name="Rectangle: Rounded Corners 19">
              <a:extLst>
                <a:ext uri="{FF2B5EF4-FFF2-40B4-BE49-F238E27FC236}">
                  <a16:creationId xmlns:a16="http://schemas.microsoft.com/office/drawing/2014/main" id="{2E99EAFB-20B0-42B8-BE6C-048B25FDFCF1}"/>
                </a:ext>
              </a:extLst>
            </p:cNvPr>
            <p:cNvSpPr/>
            <p:nvPr/>
          </p:nvSpPr>
          <p:spPr bwMode="auto">
            <a:xfrm>
              <a:off x="447675" y="2238375"/>
              <a:ext cx="476250" cy="447675"/>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53AAA104-3CF1-4073-861F-7B797C604C38}"/>
                </a:ext>
              </a:extLst>
            </p:cNvPr>
            <p:cNvSpPr txBox="1"/>
            <p:nvPr/>
          </p:nvSpPr>
          <p:spPr>
            <a:xfrm>
              <a:off x="457200" y="2219325"/>
              <a:ext cx="390525" cy="517065"/>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gradFill>
                    <a:gsLst>
                      <a:gs pos="0">
                        <a:srgbClr val="FFFFFF"/>
                      </a:gs>
                      <a:gs pos="100000">
                        <a:srgbClr val="FFFFFF"/>
                      </a:gs>
                    </a:gsLst>
                    <a:lin ang="5400000" scaled="0"/>
                  </a:gradFill>
                  <a:latin typeface="Segoe UI Semilight"/>
                  <a:cs typeface="Arial" panose="020B0604020202020204" pitchFamily="34" charset="0"/>
                </a:rPr>
                <a:t>1</a:t>
              </a:r>
            </a:p>
          </p:txBody>
        </p:sp>
      </p:grpSp>
      <p:grpSp>
        <p:nvGrpSpPr>
          <p:cNvPr id="28" name="Group 27">
            <a:extLst>
              <a:ext uri="{FF2B5EF4-FFF2-40B4-BE49-F238E27FC236}">
                <a16:creationId xmlns:a16="http://schemas.microsoft.com/office/drawing/2014/main" id="{17171B1F-5FAE-49DF-A04F-45195FEDEBD6}"/>
              </a:ext>
            </a:extLst>
          </p:cNvPr>
          <p:cNvGrpSpPr/>
          <p:nvPr/>
        </p:nvGrpSpPr>
        <p:grpSpPr>
          <a:xfrm>
            <a:off x="4236455" y="2933815"/>
            <a:ext cx="485731" cy="527358"/>
            <a:chOff x="447675" y="2219325"/>
            <a:chExt cx="476250" cy="517065"/>
          </a:xfrm>
        </p:grpSpPr>
        <p:sp>
          <p:nvSpPr>
            <p:cNvPr id="29" name="Rectangle: Rounded Corners 28">
              <a:extLst>
                <a:ext uri="{FF2B5EF4-FFF2-40B4-BE49-F238E27FC236}">
                  <a16:creationId xmlns:a16="http://schemas.microsoft.com/office/drawing/2014/main" id="{EA864DFD-741D-456D-A50E-7A6CAC3FA075}"/>
                </a:ext>
              </a:extLst>
            </p:cNvPr>
            <p:cNvSpPr/>
            <p:nvPr/>
          </p:nvSpPr>
          <p:spPr bwMode="auto">
            <a:xfrm>
              <a:off x="447675" y="2238375"/>
              <a:ext cx="476250" cy="447675"/>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896978DD-AF70-4179-8E1B-2EDD61254573}"/>
                </a:ext>
              </a:extLst>
            </p:cNvPr>
            <p:cNvSpPr txBox="1"/>
            <p:nvPr/>
          </p:nvSpPr>
          <p:spPr>
            <a:xfrm>
              <a:off x="457200" y="2219325"/>
              <a:ext cx="390525" cy="517065"/>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gradFill>
                    <a:gsLst>
                      <a:gs pos="0">
                        <a:srgbClr val="FFFFFF"/>
                      </a:gs>
                      <a:gs pos="100000">
                        <a:srgbClr val="FFFFFF"/>
                      </a:gs>
                    </a:gsLst>
                    <a:lin ang="5400000" scaled="0"/>
                  </a:gradFill>
                  <a:latin typeface="Segoe UI Semilight"/>
                  <a:cs typeface="Arial" panose="020B0604020202020204" pitchFamily="34" charset="0"/>
                </a:rPr>
                <a:t>1</a:t>
              </a:r>
            </a:p>
          </p:txBody>
        </p:sp>
      </p:grpSp>
      <p:grpSp>
        <p:nvGrpSpPr>
          <p:cNvPr id="34" name="Group 33">
            <a:extLst>
              <a:ext uri="{FF2B5EF4-FFF2-40B4-BE49-F238E27FC236}">
                <a16:creationId xmlns:a16="http://schemas.microsoft.com/office/drawing/2014/main" id="{AD01ADB3-3738-45BF-BDC1-787D63147390}"/>
              </a:ext>
            </a:extLst>
          </p:cNvPr>
          <p:cNvGrpSpPr/>
          <p:nvPr/>
        </p:nvGrpSpPr>
        <p:grpSpPr>
          <a:xfrm>
            <a:off x="2147812" y="4954455"/>
            <a:ext cx="485731" cy="527358"/>
            <a:chOff x="447675" y="2219325"/>
            <a:chExt cx="476250" cy="517065"/>
          </a:xfrm>
        </p:grpSpPr>
        <p:sp>
          <p:nvSpPr>
            <p:cNvPr id="35" name="Rectangle: Rounded Corners 34">
              <a:extLst>
                <a:ext uri="{FF2B5EF4-FFF2-40B4-BE49-F238E27FC236}">
                  <a16:creationId xmlns:a16="http://schemas.microsoft.com/office/drawing/2014/main" id="{A08E9172-C16A-4C8B-B8CE-67160B2AC3DB}"/>
                </a:ext>
              </a:extLst>
            </p:cNvPr>
            <p:cNvSpPr/>
            <p:nvPr/>
          </p:nvSpPr>
          <p:spPr bwMode="auto">
            <a:xfrm>
              <a:off x="447675" y="2238375"/>
              <a:ext cx="476250" cy="447675"/>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5BC2B78F-F1A7-437F-A443-8D9566690534}"/>
                </a:ext>
              </a:extLst>
            </p:cNvPr>
            <p:cNvSpPr txBox="1"/>
            <p:nvPr/>
          </p:nvSpPr>
          <p:spPr>
            <a:xfrm>
              <a:off x="457200" y="2219325"/>
              <a:ext cx="390525" cy="517065"/>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gradFill>
                    <a:gsLst>
                      <a:gs pos="0">
                        <a:srgbClr val="FFFFFF"/>
                      </a:gs>
                      <a:gs pos="100000">
                        <a:srgbClr val="FFFFFF"/>
                      </a:gs>
                    </a:gsLst>
                    <a:lin ang="5400000" scaled="0"/>
                  </a:gradFill>
                  <a:latin typeface="Segoe UI Semilight"/>
                  <a:cs typeface="Arial" panose="020B0604020202020204" pitchFamily="34" charset="0"/>
                </a:rPr>
                <a:t>1</a:t>
              </a:r>
            </a:p>
          </p:txBody>
        </p:sp>
      </p:grpSp>
      <p:sp>
        <p:nvSpPr>
          <p:cNvPr id="8" name="Rectangle: Rounded Corners 7">
            <a:extLst>
              <a:ext uri="{FF2B5EF4-FFF2-40B4-BE49-F238E27FC236}">
                <a16:creationId xmlns:a16="http://schemas.microsoft.com/office/drawing/2014/main" id="{789873D0-19DA-4F59-9C99-A686B2E430E8}"/>
              </a:ext>
            </a:extLst>
          </p:cNvPr>
          <p:cNvSpPr/>
          <p:nvPr/>
        </p:nvSpPr>
        <p:spPr bwMode="auto">
          <a:xfrm>
            <a:off x="4061592" y="3798415"/>
            <a:ext cx="5119604" cy="427443"/>
          </a:xfrm>
          <a:prstGeom prst="roundRect">
            <a:avLst/>
          </a:prstGeom>
          <a:solidFill>
            <a:schemeClr val="tx1">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F56AD7E-1C0F-4A32-8ED5-22024A61FB72}"/>
              </a:ext>
            </a:extLst>
          </p:cNvPr>
          <p:cNvCxnSpPr>
            <a:cxnSpLocks/>
            <a:stCxn id="8" idx="2"/>
            <a:endCxn id="13" idx="1"/>
          </p:cNvCxnSpPr>
          <p:nvPr/>
        </p:nvCxnSpPr>
        <p:spPr>
          <a:xfrm>
            <a:off x="6621394" y="4225858"/>
            <a:ext cx="786630" cy="234685"/>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EEA0A16-3BD7-49A3-9A54-3C3D372A8249}"/>
              </a:ext>
            </a:extLst>
          </p:cNvPr>
          <p:cNvCxnSpPr>
            <a:cxnSpLocks/>
            <a:stCxn id="8" idx="2"/>
            <a:endCxn id="15" idx="1"/>
          </p:cNvCxnSpPr>
          <p:nvPr/>
        </p:nvCxnSpPr>
        <p:spPr>
          <a:xfrm>
            <a:off x="6621394" y="4225858"/>
            <a:ext cx="786630" cy="642699"/>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EB63FB3-BF9C-4555-9DF7-C17586AFDF5E}"/>
              </a:ext>
            </a:extLst>
          </p:cNvPr>
          <p:cNvCxnSpPr>
            <a:cxnSpLocks/>
            <a:stCxn id="8" idx="2"/>
            <a:endCxn id="16" idx="1"/>
          </p:cNvCxnSpPr>
          <p:nvPr/>
        </p:nvCxnSpPr>
        <p:spPr>
          <a:xfrm>
            <a:off x="6621394" y="4225859"/>
            <a:ext cx="786630" cy="1060427"/>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176A354D-BAB2-411B-938B-D77D6A1C27A3}"/>
              </a:ext>
            </a:extLst>
          </p:cNvPr>
          <p:cNvCxnSpPr>
            <a:cxnSpLocks/>
            <a:stCxn id="8" idx="2"/>
            <a:endCxn id="17" idx="1"/>
          </p:cNvCxnSpPr>
          <p:nvPr/>
        </p:nvCxnSpPr>
        <p:spPr>
          <a:xfrm>
            <a:off x="6621394" y="4225859"/>
            <a:ext cx="786630" cy="1468441"/>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7954CB49-80F0-4A25-A279-2AFF0F23CBF8}"/>
              </a:ext>
            </a:extLst>
          </p:cNvPr>
          <p:cNvCxnSpPr>
            <a:cxnSpLocks/>
            <a:stCxn id="8" idx="2"/>
            <a:endCxn id="12" idx="3"/>
          </p:cNvCxnSpPr>
          <p:nvPr/>
        </p:nvCxnSpPr>
        <p:spPr>
          <a:xfrm flipH="1">
            <a:off x="5810225" y="4225858"/>
            <a:ext cx="811169" cy="1458727"/>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D67A843-31A5-401D-8BF7-8CF93A8E2239}"/>
              </a:ext>
            </a:extLst>
          </p:cNvPr>
          <p:cNvCxnSpPr>
            <a:cxnSpLocks/>
            <a:stCxn id="8" idx="2"/>
            <a:endCxn id="11" idx="3"/>
          </p:cNvCxnSpPr>
          <p:nvPr/>
        </p:nvCxnSpPr>
        <p:spPr>
          <a:xfrm flipH="1">
            <a:off x="5810225" y="4225858"/>
            <a:ext cx="811169" cy="1050713"/>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6E4FAC6-1719-49F1-A722-082868FD6E2F}"/>
              </a:ext>
            </a:extLst>
          </p:cNvPr>
          <p:cNvCxnSpPr>
            <a:cxnSpLocks/>
            <a:stCxn id="8" idx="2"/>
            <a:endCxn id="10" idx="3"/>
          </p:cNvCxnSpPr>
          <p:nvPr/>
        </p:nvCxnSpPr>
        <p:spPr>
          <a:xfrm flipH="1">
            <a:off x="5810225" y="4225859"/>
            <a:ext cx="811169" cy="632984"/>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6FD7C1C-095C-4AA0-9FF2-2A5BB5946B10}"/>
              </a:ext>
            </a:extLst>
          </p:cNvPr>
          <p:cNvCxnSpPr>
            <a:cxnSpLocks/>
            <a:stCxn id="8" idx="2"/>
            <a:endCxn id="4" idx="3"/>
          </p:cNvCxnSpPr>
          <p:nvPr/>
        </p:nvCxnSpPr>
        <p:spPr>
          <a:xfrm flipH="1">
            <a:off x="5810225" y="4225859"/>
            <a:ext cx="811169" cy="224970"/>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322B317D-4D65-450C-9CE1-12A8222383EB}"/>
              </a:ext>
            </a:extLst>
          </p:cNvPr>
          <p:cNvSpPr txBox="1"/>
          <p:nvPr/>
        </p:nvSpPr>
        <p:spPr>
          <a:xfrm>
            <a:off x="5810223" y="3759557"/>
            <a:ext cx="2418940" cy="527358"/>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solidFill>
                  <a:srgbClr val="FFFFFF"/>
                </a:solidFill>
                <a:latin typeface="Segoe UI Semilight"/>
              </a:rPr>
              <a:t>Pool of 1024</a:t>
            </a:r>
          </a:p>
        </p:txBody>
      </p:sp>
      <p:sp>
        <p:nvSpPr>
          <p:cNvPr id="39" name="Rectangle: Rounded Corners 38">
            <a:extLst>
              <a:ext uri="{FF2B5EF4-FFF2-40B4-BE49-F238E27FC236}">
                <a16:creationId xmlns:a16="http://schemas.microsoft.com/office/drawing/2014/main" id="{290B8E28-4B65-4E3C-8874-CE24E59968E2}"/>
              </a:ext>
            </a:extLst>
          </p:cNvPr>
          <p:cNvSpPr/>
          <p:nvPr/>
        </p:nvSpPr>
        <p:spPr bwMode="auto">
          <a:xfrm>
            <a:off x="5987068" y="2897533"/>
            <a:ext cx="1189150" cy="427443"/>
          </a:xfrm>
          <a:prstGeom prst="roundRect">
            <a:avLst/>
          </a:prstGeom>
          <a:solidFill>
            <a:schemeClr val="tx1">
              <a:lumMod val="40000"/>
              <a:lumOff val="6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extBox 39">
            <a:extLst>
              <a:ext uri="{FF2B5EF4-FFF2-40B4-BE49-F238E27FC236}">
                <a16:creationId xmlns:a16="http://schemas.microsoft.com/office/drawing/2014/main" id="{E8EE6D3D-047D-4E4D-8294-2267A31B742E}"/>
              </a:ext>
            </a:extLst>
          </p:cNvPr>
          <p:cNvSpPr txBox="1"/>
          <p:nvPr/>
        </p:nvSpPr>
        <p:spPr>
          <a:xfrm>
            <a:off x="6100868" y="2839642"/>
            <a:ext cx="989703" cy="527358"/>
          </a:xfrm>
          <a:prstGeom prst="rect">
            <a:avLst/>
          </a:prstGeom>
          <a:noFill/>
        </p:spPr>
        <p:txBody>
          <a:bodyPr wrap="square" lIns="186521" tIns="149217" rIns="186521" bIns="149217" rtlCol="0">
            <a:spAutoFit/>
          </a:bodyPr>
          <a:lstStyle/>
          <a:p>
            <a:pPr defTabSz="951304">
              <a:lnSpc>
                <a:spcPct val="90000"/>
              </a:lnSpc>
              <a:spcAft>
                <a:spcPts val="612"/>
              </a:spcAft>
            </a:pPr>
            <a:r>
              <a:rPr lang="en-US" sz="1632" b="1" dirty="0">
                <a:solidFill>
                  <a:srgbClr val="FFFFFF"/>
                </a:solidFill>
                <a:latin typeface="Segoe UI Semilight"/>
              </a:rPr>
              <a:t>10 GB</a:t>
            </a:r>
          </a:p>
        </p:txBody>
      </p:sp>
      <p:cxnSp>
        <p:nvCxnSpPr>
          <p:cNvPr id="43" name="Straight Arrow Connector 42">
            <a:extLst>
              <a:ext uri="{FF2B5EF4-FFF2-40B4-BE49-F238E27FC236}">
                <a16:creationId xmlns:a16="http://schemas.microsoft.com/office/drawing/2014/main" id="{AFC2D841-60AA-464E-AAFF-AD09E23338D1}"/>
              </a:ext>
            </a:extLst>
          </p:cNvPr>
          <p:cNvCxnSpPr>
            <a:cxnSpLocks/>
          </p:cNvCxnSpPr>
          <p:nvPr/>
        </p:nvCxnSpPr>
        <p:spPr>
          <a:xfrm>
            <a:off x="6595719" y="3319416"/>
            <a:ext cx="0" cy="487126"/>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4663D7F-B9D5-471C-9F22-A31EF4665F26}"/>
              </a:ext>
            </a:extLst>
          </p:cNvPr>
          <p:cNvCxnSpPr>
            <a:cxnSpLocks/>
            <a:stCxn id="39" idx="1"/>
            <a:endCxn id="29" idx="3"/>
          </p:cNvCxnSpPr>
          <p:nvPr/>
        </p:nvCxnSpPr>
        <p:spPr>
          <a:xfrm flipH="1">
            <a:off x="4722186" y="3111255"/>
            <a:ext cx="1264882" cy="70283"/>
          </a:xfrm>
          <a:prstGeom prst="straightConnector1">
            <a:avLst/>
          </a:prstGeom>
          <a:ln w="1587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5736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spc="-70" dirty="0">
                <a:solidFill>
                  <a:schemeClr val="tx2"/>
                </a:solidFill>
              </a:rPr>
              <a:t>Azure Container Service Architecture (Kubernetes)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35" y="1439862"/>
            <a:ext cx="11653172" cy="4572000"/>
          </a:xfrm>
          <a:prstGeom prst="rect">
            <a:avLst/>
          </a:prstGeom>
        </p:spPr>
      </p:pic>
    </p:spTree>
    <p:extLst>
      <p:ext uri="{BB962C8B-B14F-4D97-AF65-F5344CB8AC3E}">
        <p14:creationId xmlns:p14="http://schemas.microsoft.com/office/powerpoint/2010/main" val="196916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494" y="154286"/>
            <a:ext cx="10726460" cy="894084"/>
          </a:xfrm>
        </p:spPr>
        <p:txBody>
          <a:bodyPr/>
          <a:lstStyle/>
          <a:p>
            <a:r>
              <a:rPr lang="en-US" dirty="0"/>
              <a:t>Contribute to the Future of ACS</a:t>
            </a:r>
          </a:p>
        </p:txBody>
      </p:sp>
      <p:pic>
        <p:nvPicPr>
          <p:cNvPr id="4" name="Picture 3"/>
          <p:cNvPicPr>
            <a:picLocks noChangeAspect="1"/>
          </p:cNvPicPr>
          <p:nvPr/>
        </p:nvPicPr>
        <p:blipFill>
          <a:blip r:embed="rId3"/>
          <a:stretch>
            <a:fillRect/>
          </a:stretch>
        </p:blipFill>
        <p:spPr>
          <a:xfrm>
            <a:off x="1265237" y="1048370"/>
            <a:ext cx="10086975" cy="5715000"/>
          </a:xfrm>
          <a:prstGeom prst="rect">
            <a:avLst/>
          </a:prstGeom>
        </p:spPr>
      </p:pic>
    </p:spTree>
    <p:extLst>
      <p:ext uri="{BB962C8B-B14F-4D97-AF65-F5344CB8AC3E}">
        <p14:creationId xmlns:p14="http://schemas.microsoft.com/office/powerpoint/2010/main" val="5643980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1118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1"/>
          </p:nvPr>
        </p:nvSpPr>
        <p:spPr>
          <a:xfrm>
            <a:off x="656426" y="1516344"/>
            <a:ext cx="11887878" cy="4765123"/>
          </a:xfrm>
        </p:spPr>
        <p:txBody>
          <a:bodyPr/>
          <a:lstStyle/>
          <a:p>
            <a:r>
              <a:rPr lang="en-US" sz="3599" dirty="0"/>
              <a:t>Session Objective(s): </a:t>
            </a:r>
          </a:p>
          <a:p>
            <a:pPr marL="371404" lvl="1" indent="-342834"/>
            <a:r>
              <a:rPr lang="en-US" dirty="0">
                <a:latin typeface="+mj-lt"/>
              </a:rPr>
              <a:t>Understand core technologies on Azure that can be used to develop microservices and containerized apps</a:t>
            </a:r>
          </a:p>
          <a:p>
            <a:pPr lvl="1"/>
            <a:endParaRPr lang="en-US" sz="1800" dirty="0"/>
          </a:p>
          <a:p>
            <a:pPr lvl="1"/>
            <a:endParaRPr lang="en-US" sz="1800" dirty="0"/>
          </a:p>
          <a:p>
            <a:r>
              <a:rPr lang="en-US" sz="3599" dirty="0"/>
              <a:t>Takeaways:</a:t>
            </a:r>
          </a:p>
          <a:p>
            <a:pPr marL="466298" indent="-466298"/>
            <a:r>
              <a:rPr lang="en-US" sz="2448" dirty="0"/>
              <a:t>Azure is an open platform </a:t>
            </a:r>
          </a:p>
          <a:p>
            <a:pPr marL="466298" indent="-466298"/>
            <a:r>
              <a:rPr lang="en-US" sz="2448" dirty="0"/>
              <a:t>Azure presents a diverse set of options to build microservices </a:t>
            </a:r>
          </a:p>
          <a:p>
            <a:pPr marL="466298" indent="-466298"/>
            <a:r>
              <a:rPr lang="en-US" sz="2448" dirty="0"/>
              <a:t>Azure promotes best tool for the job.</a:t>
            </a:r>
          </a:p>
          <a:p>
            <a:pPr marL="466298" indent="-466298"/>
            <a:endParaRPr lang="en-US" sz="3599" dirty="0"/>
          </a:p>
        </p:txBody>
      </p:sp>
    </p:spTree>
    <p:extLst>
      <p:ext uri="{BB962C8B-B14F-4D97-AF65-F5344CB8AC3E}">
        <p14:creationId xmlns:p14="http://schemas.microsoft.com/office/powerpoint/2010/main" val="17566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576004" y="296862"/>
            <a:ext cx="11888787" cy="917575"/>
          </a:xfrm>
        </p:spPr>
        <p:txBody>
          <a:bodyPr/>
          <a:lstStyle/>
          <a:p>
            <a:r>
              <a:rPr lang="en-US"/>
              <a:t>Services Powered by Service Fabric</a:t>
            </a:r>
          </a:p>
        </p:txBody>
      </p:sp>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579" y="1066142"/>
            <a:ext cx="1114993" cy="1240817"/>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79" y="1058862"/>
            <a:ext cx="1097283" cy="1097280"/>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6749" y="4290314"/>
            <a:ext cx="874946" cy="87494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597" y="1070864"/>
            <a:ext cx="1005840" cy="1005840"/>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138" y="1082853"/>
            <a:ext cx="988518" cy="988518"/>
          </a:xfrm>
          <a:prstGeom prst="rect">
            <a:avLst/>
          </a:prstGeom>
        </p:spPr>
      </p:pic>
      <p:pic>
        <p:nvPicPr>
          <p:cNvPr id="86" name="Picture 85"/>
          <p:cNvPicPr>
            <a:picLocks noChangeAspect="1"/>
          </p:cNvPicPr>
          <p:nvPr/>
        </p:nvPicPr>
        <p:blipFill>
          <a:blip r:embed="rId8"/>
          <a:stretch>
            <a:fillRect/>
          </a:stretch>
        </p:blipFill>
        <p:spPr>
          <a:xfrm>
            <a:off x="177211" y="4204474"/>
            <a:ext cx="2029423" cy="1217654"/>
          </a:xfrm>
          <a:prstGeom prst="rect">
            <a:avLst/>
          </a:prstGeom>
        </p:spPr>
      </p:pic>
      <p:pic>
        <p:nvPicPr>
          <p:cNvPr id="87" name="Picture 86"/>
          <p:cNvPicPr>
            <a:picLocks noChangeAspect="1"/>
          </p:cNvPicPr>
          <p:nvPr/>
        </p:nvPicPr>
        <p:blipFill>
          <a:blip r:embed="rId9"/>
          <a:stretch>
            <a:fillRect/>
          </a:stretch>
        </p:blipFill>
        <p:spPr>
          <a:xfrm>
            <a:off x="10790237" y="4136653"/>
            <a:ext cx="1184678" cy="1184678"/>
          </a:xfrm>
          <a:prstGeom prst="rect">
            <a:avLst/>
          </a:prstGeom>
        </p:spPr>
      </p:pic>
      <p:sp>
        <p:nvSpPr>
          <p:cNvPr id="88" name="TextBox 87"/>
          <p:cNvSpPr txBox="1"/>
          <p:nvPr/>
        </p:nvSpPr>
        <p:spPr>
          <a:xfrm>
            <a:off x="418434" y="2232000"/>
            <a:ext cx="256551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SQL Database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2.1 million DBs</a:t>
            </a:r>
          </a:p>
        </p:txBody>
      </p:sp>
      <p:sp>
        <p:nvSpPr>
          <p:cNvPr id="89" name="TextBox 88"/>
          <p:cNvSpPr txBox="1"/>
          <p:nvPr/>
        </p:nvSpPr>
        <p:spPr>
          <a:xfrm>
            <a:off x="3496974" y="2155587"/>
            <a:ext cx="2853153"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Cosmos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Billions transactions/day</a:t>
            </a:r>
            <a:endParaRPr kumimoji="0" lang="en-US" sz="2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0" name="TextBox 89"/>
          <p:cNvSpPr txBox="1"/>
          <p:nvPr/>
        </p:nvSpPr>
        <p:spPr>
          <a:xfrm>
            <a:off x="2484437" y="5307358"/>
            <a:ext cx="1628394"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Cortana</a:t>
            </a:r>
          </a:p>
        </p:txBody>
      </p:sp>
      <p:sp>
        <p:nvSpPr>
          <p:cNvPr id="91" name="TextBox 90"/>
          <p:cNvSpPr txBox="1"/>
          <p:nvPr/>
        </p:nvSpPr>
        <p:spPr>
          <a:xfrm>
            <a:off x="10399919" y="5369760"/>
            <a:ext cx="1736053"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sp>
        <p:nvSpPr>
          <p:cNvPr id="92" name="TextBox 91"/>
          <p:cNvSpPr txBox="1"/>
          <p:nvPr/>
        </p:nvSpPr>
        <p:spPr>
          <a:xfrm>
            <a:off x="9934036" y="2057973"/>
            <a:ext cx="2152962" cy="147425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Event Hubs</a:t>
            </a: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60</a:t>
            </a:r>
            <a:r>
              <a:rPr kumimoji="0" lang="en-US" sz="1800" b="0" i="0" u="none" strike="noStrike" kern="0" cap="none" spc="0" normalizeH="0" baseline="0" noProof="0" err="1">
                <a:ln>
                  <a:noFill/>
                </a:ln>
                <a:solidFill>
                  <a:sysClr val="windowText" lastClr="000000"/>
                </a:solidFill>
                <a:effectLst/>
                <a:uLnTx/>
                <a:uFillTx/>
                <a:latin typeface="Segoe UI"/>
                <a:ea typeface="Segoe UI" pitchFamily="34" charset="0"/>
                <a:cs typeface="Segoe UI" pitchFamily="34" charset="0"/>
              </a:rPr>
              <a:t>bn</a:t>
            </a:r>
            <a:r>
              <a:rPr kumimoji="0" lang="en-US" sz="18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 events/day</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3" name="TextBox 92"/>
          <p:cNvSpPr txBox="1"/>
          <p:nvPr/>
        </p:nvSpPr>
        <p:spPr>
          <a:xfrm>
            <a:off x="6901841" y="2111834"/>
            <a:ext cx="2480487" cy="10095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IoT</a:t>
            </a: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Hub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t>
            </a:r>
            <a:r>
              <a:rPr kumimoji="0" lang="en-US" sz="1800" b="0" i="0" u="none" strike="noStrike" kern="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illions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of messages</a:t>
            </a:r>
            <a:endPar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94" name="Picture 93"/>
          <p:cNvPicPr>
            <a:picLocks noChangeAspect="1"/>
          </p:cNvPicPr>
          <p:nvPr/>
        </p:nvPicPr>
        <p:blipFill>
          <a:blip r:embed="rId10"/>
          <a:stretch>
            <a:fillRect/>
          </a:stretch>
        </p:blipFill>
        <p:spPr>
          <a:xfrm>
            <a:off x="4685702" y="4216065"/>
            <a:ext cx="2042095" cy="1143573"/>
          </a:xfrm>
          <a:prstGeom prst="rect">
            <a:avLst/>
          </a:prstGeom>
        </p:spPr>
      </p:pic>
      <p:pic>
        <p:nvPicPr>
          <p:cNvPr id="95" name="Picture 94"/>
          <p:cNvPicPr>
            <a:picLocks noChangeAspect="1"/>
          </p:cNvPicPr>
          <p:nvPr/>
        </p:nvPicPr>
        <p:blipFill>
          <a:blip r:embed="rId11"/>
          <a:stretch>
            <a:fillRect/>
          </a:stretch>
        </p:blipFill>
        <p:spPr>
          <a:xfrm>
            <a:off x="7552512" y="4026898"/>
            <a:ext cx="2638781" cy="1477718"/>
          </a:xfrm>
          <a:prstGeom prst="rect">
            <a:avLst/>
          </a:prstGeom>
        </p:spPr>
      </p:pic>
      <p:sp>
        <p:nvSpPr>
          <p:cNvPr id="96" name="TextBox 95"/>
          <p:cNvSpPr txBox="1"/>
          <p:nvPr/>
        </p:nvSpPr>
        <p:spPr>
          <a:xfrm>
            <a:off x="536776" y="5284095"/>
            <a:ext cx="13102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97" name="TextBox 96"/>
          <p:cNvSpPr txBox="1"/>
          <p:nvPr/>
        </p:nvSpPr>
        <p:spPr>
          <a:xfrm>
            <a:off x="5019617" y="5365409"/>
            <a:ext cx="1385637"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Intune</a:t>
            </a:r>
          </a:p>
        </p:txBody>
      </p:sp>
      <p:sp>
        <p:nvSpPr>
          <p:cNvPr id="98" name="TextBox 97"/>
          <p:cNvSpPr txBox="1"/>
          <p:nvPr/>
        </p:nvSpPr>
        <p:spPr>
          <a:xfrm>
            <a:off x="7681416" y="5404798"/>
            <a:ext cx="1893788"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Dynamics</a:t>
            </a:r>
          </a:p>
        </p:txBody>
      </p:sp>
      <p:sp>
        <p:nvSpPr>
          <p:cNvPr id="99" name="TextBox 98"/>
          <p:cNvSpPr txBox="1"/>
          <p:nvPr/>
        </p:nvSpPr>
        <p:spPr>
          <a:xfrm>
            <a:off x="6767325" y="6088062"/>
            <a:ext cx="5546912"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30% of Azure cores run Service Fabric</a:t>
            </a:r>
          </a:p>
        </p:txBody>
      </p:sp>
      <p:sp>
        <p:nvSpPr>
          <p:cNvPr id="100" name="TextBox 99"/>
          <p:cNvSpPr txBox="1"/>
          <p:nvPr/>
        </p:nvSpPr>
        <p:spPr>
          <a:xfrm>
            <a:off x="200217" y="6098375"/>
            <a:ext cx="6475219" cy="627864"/>
          </a:xfrm>
          <a:prstGeom prst="rect">
            <a:avLst/>
          </a:prstGeom>
          <a:solidFill>
            <a:schemeClr val="accent6">
              <a:lumMod val="40000"/>
              <a:lumOff val="60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spTree>
    <p:extLst>
      <p:ext uri="{BB962C8B-B14F-4D97-AF65-F5344CB8AC3E}">
        <p14:creationId xmlns:p14="http://schemas.microsoft.com/office/powerpoint/2010/main" val="203463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the wild… go create a PaaS yourself!</a:t>
            </a:r>
          </a:p>
        </p:txBody>
      </p:sp>
      <p:sp>
        <p:nvSpPr>
          <p:cNvPr id="4" name="Text Placeholder 3"/>
          <p:cNvSpPr>
            <a:spLocks noGrp="1"/>
          </p:cNvSpPr>
          <p:nvPr>
            <p:ph type="body" sz="quarter" idx="10"/>
          </p:nvPr>
        </p:nvSpPr>
        <p:spPr>
          <a:xfrm>
            <a:off x="275483" y="1212848"/>
            <a:ext cx="5485621" cy="6032181"/>
          </a:xfrm>
        </p:spPr>
        <p:txBody>
          <a:bodyPr/>
          <a:lstStyle/>
          <a:p>
            <a:r>
              <a:rPr lang="en-US" sz="3060" b="1" dirty="0"/>
              <a:t>Rolling Upgrades</a:t>
            </a:r>
          </a:p>
          <a:p>
            <a:r>
              <a:rPr lang="en-US" sz="3060" b="1" dirty="0"/>
              <a:t>Availability Guarantees</a:t>
            </a:r>
          </a:p>
          <a:p>
            <a:r>
              <a:rPr lang="en-US" sz="3060" b="1" dirty="0"/>
              <a:t>Scale Out Architecture</a:t>
            </a:r>
          </a:p>
          <a:p>
            <a:r>
              <a:rPr lang="en-US" sz="3060" b="1" dirty="0"/>
              <a:t>Resource Governance</a:t>
            </a:r>
          </a:p>
          <a:p>
            <a:r>
              <a:rPr lang="en-US" sz="3060" b="1" dirty="0"/>
              <a:t>Density</a:t>
            </a:r>
          </a:p>
          <a:p>
            <a:r>
              <a:rPr lang="en-US" sz="3060" b="1" dirty="0"/>
              <a:t>Packaging &amp; Deployment</a:t>
            </a:r>
          </a:p>
          <a:p>
            <a:r>
              <a:rPr lang="en-US" sz="3060" b="1" dirty="0"/>
              <a:t>Policy Enforcement</a:t>
            </a:r>
          </a:p>
          <a:p>
            <a:r>
              <a:rPr lang="en-US" sz="3060" b="1" dirty="0"/>
              <a:t>Granular Versioning</a:t>
            </a:r>
          </a:p>
          <a:p>
            <a:r>
              <a:rPr lang="en-US" sz="3060" b="1" dirty="0"/>
              <a:t>Stateful Workloads</a:t>
            </a:r>
          </a:p>
          <a:p>
            <a:r>
              <a:rPr lang="en-US" sz="3060" b="1" dirty="0"/>
              <a:t>Leader Election</a:t>
            </a:r>
          </a:p>
        </p:txBody>
      </p:sp>
      <p:sp>
        <p:nvSpPr>
          <p:cNvPr id="5" name="Text Placeholder 4"/>
          <p:cNvSpPr>
            <a:spLocks noGrp="1"/>
          </p:cNvSpPr>
          <p:nvPr>
            <p:ph type="body" sz="quarter" idx="11"/>
          </p:nvPr>
        </p:nvSpPr>
        <p:spPr>
          <a:xfrm>
            <a:off x="6675375" y="1212848"/>
            <a:ext cx="5485621" cy="5923622"/>
          </a:xfrm>
        </p:spPr>
        <p:txBody>
          <a:bodyPr/>
          <a:lstStyle/>
          <a:p>
            <a:r>
              <a:rPr lang="en-US" sz="3060" b="1" dirty="0" err="1"/>
              <a:t>Mesos</a:t>
            </a:r>
            <a:endParaRPr lang="en-US" sz="3060" b="1" dirty="0"/>
          </a:p>
          <a:p>
            <a:r>
              <a:rPr lang="en-US" sz="3060" b="1" dirty="0"/>
              <a:t>Kubernetes</a:t>
            </a:r>
          </a:p>
          <a:p>
            <a:r>
              <a:rPr lang="en-US" sz="3060" b="1" dirty="0"/>
              <a:t>Zookeeper</a:t>
            </a:r>
          </a:p>
          <a:p>
            <a:r>
              <a:rPr lang="en-US" sz="3060" b="1" dirty="0" err="1"/>
              <a:t>Redis</a:t>
            </a:r>
            <a:endParaRPr lang="en-US" sz="3060" b="1" dirty="0"/>
          </a:p>
          <a:p>
            <a:r>
              <a:rPr lang="en-US" sz="3060" b="1" dirty="0"/>
              <a:t>Raven</a:t>
            </a:r>
          </a:p>
          <a:p>
            <a:r>
              <a:rPr lang="en-US" sz="3060" b="1" dirty="0"/>
              <a:t>MongoDB</a:t>
            </a:r>
          </a:p>
          <a:p>
            <a:r>
              <a:rPr lang="en-US" sz="3060" b="1" dirty="0"/>
              <a:t>Yarn</a:t>
            </a:r>
          </a:p>
          <a:p>
            <a:r>
              <a:rPr lang="en-US" sz="3060" b="1" dirty="0"/>
              <a:t>Fleet</a:t>
            </a:r>
          </a:p>
          <a:p>
            <a:r>
              <a:rPr lang="en-US" sz="3060" b="1" dirty="0"/>
              <a:t>Hadoop</a:t>
            </a:r>
          </a:p>
          <a:p>
            <a:r>
              <a:rPr lang="en-US" sz="3060" b="1" dirty="0"/>
              <a:t>Containers</a:t>
            </a:r>
          </a:p>
        </p:txBody>
      </p:sp>
      <p:cxnSp>
        <p:nvCxnSpPr>
          <p:cNvPr id="7" name="Straight Arrow Connector 6"/>
          <p:cNvCxnSpPr/>
          <p:nvPr/>
        </p:nvCxnSpPr>
        <p:spPr>
          <a:xfrm flipV="1">
            <a:off x="3498145" y="2631273"/>
            <a:ext cx="3308521" cy="39413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09325" y="1487725"/>
            <a:ext cx="3375136" cy="444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75314" y="1521032"/>
            <a:ext cx="2400061" cy="609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H="1">
            <a:off x="5871617" y="1521032"/>
            <a:ext cx="1822297" cy="1178835"/>
          </a:xfrm>
          <a:prstGeom prst="arc">
            <a:avLst>
              <a:gd name="adj1" fmla="val 16200000"/>
              <a:gd name="adj2" fmla="val 5193155"/>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Arrow Connector 16"/>
          <p:cNvCxnSpPr/>
          <p:nvPr/>
        </p:nvCxnSpPr>
        <p:spPr>
          <a:xfrm>
            <a:off x="3987107" y="3289317"/>
            <a:ext cx="2795659" cy="17013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096775" y="1487725"/>
            <a:ext cx="2685991" cy="17529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714310" y="2118122"/>
            <a:ext cx="2068457" cy="23322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630473" y="4990688"/>
            <a:ext cx="3044902" cy="504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5" idx="0"/>
          </p:cNvCxnSpPr>
          <p:nvPr/>
        </p:nvCxnSpPr>
        <p:spPr>
          <a:xfrm flipV="1">
            <a:off x="3706089" y="1521031"/>
            <a:ext cx="3076677" cy="34173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30473" y="4339804"/>
            <a:ext cx="3152293" cy="1761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630473" y="3213018"/>
            <a:ext cx="3152293" cy="28245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706089" y="3908052"/>
            <a:ext cx="3100577" cy="20257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flipH="1">
            <a:off x="5828726" y="4963565"/>
            <a:ext cx="1892211" cy="1150256"/>
          </a:xfrm>
          <a:prstGeom prst="arc">
            <a:avLst>
              <a:gd name="adj1" fmla="val 16200000"/>
              <a:gd name="adj2" fmla="val 5193155"/>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39" name="Straight Arrow Connector 38"/>
          <p:cNvCxnSpPr/>
          <p:nvPr/>
        </p:nvCxnSpPr>
        <p:spPr>
          <a:xfrm flipV="1">
            <a:off x="4096775" y="2113879"/>
            <a:ext cx="2576237" cy="5982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67923" y="2759196"/>
            <a:ext cx="2614844" cy="98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13518" y="2561634"/>
            <a:ext cx="1247508" cy="2692836"/>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693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p:txBody>
      </p:sp>
      <p:cxnSp>
        <p:nvCxnSpPr>
          <p:cNvPr id="49" name="Elbow Connector 48"/>
          <p:cNvCxnSpPr/>
          <p:nvPr/>
        </p:nvCxnSpPr>
        <p:spPr>
          <a:xfrm>
            <a:off x="2035653" y="3741515"/>
            <a:ext cx="4637359" cy="2956273"/>
          </a:xfrm>
          <a:prstGeom prst="bentConnector3">
            <a:avLst>
              <a:gd name="adj1" fmla="val 7167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757083" y="2289118"/>
            <a:ext cx="5049583" cy="15702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714309" y="4443447"/>
            <a:ext cx="2092356" cy="22392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167922" y="2179075"/>
            <a:ext cx="2572710" cy="35162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23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 easier, battle-tested approach</a:t>
            </a:r>
          </a:p>
        </p:txBody>
      </p:sp>
      <p:sp>
        <p:nvSpPr>
          <p:cNvPr id="4" name="Text Placeholder 3"/>
          <p:cNvSpPr>
            <a:spLocks noGrp="1"/>
          </p:cNvSpPr>
          <p:nvPr>
            <p:ph type="body" sz="quarter" idx="10"/>
          </p:nvPr>
        </p:nvSpPr>
        <p:spPr>
          <a:xfrm>
            <a:off x="275483" y="1212848"/>
            <a:ext cx="5485621" cy="6032181"/>
          </a:xfrm>
        </p:spPr>
        <p:txBody>
          <a:bodyPr/>
          <a:lstStyle/>
          <a:p>
            <a:r>
              <a:rPr lang="en-US" sz="3060" b="1" dirty="0"/>
              <a:t>Rolling Upgrades</a:t>
            </a:r>
          </a:p>
          <a:p>
            <a:r>
              <a:rPr lang="en-US" sz="3060" b="1" dirty="0"/>
              <a:t>Availability Guarantees</a:t>
            </a:r>
          </a:p>
          <a:p>
            <a:r>
              <a:rPr lang="en-US" sz="3060" b="1" dirty="0"/>
              <a:t>Scale Out Architecture</a:t>
            </a:r>
          </a:p>
          <a:p>
            <a:r>
              <a:rPr lang="en-US" sz="3060" b="1" dirty="0"/>
              <a:t>Resource Governance</a:t>
            </a:r>
          </a:p>
          <a:p>
            <a:r>
              <a:rPr lang="en-US" sz="3060" b="1" dirty="0"/>
              <a:t>Density</a:t>
            </a:r>
          </a:p>
          <a:p>
            <a:r>
              <a:rPr lang="en-US" sz="3060" b="1" dirty="0"/>
              <a:t>Packaging &amp; Deployment</a:t>
            </a:r>
          </a:p>
          <a:p>
            <a:r>
              <a:rPr lang="en-US" sz="3060" b="1" dirty="0"/>
              <a:t>Policy Enforcement</a:t>
            </a:r>
          </a:p>
          <a:p>
            <a:r>
              <a:rPr lang="en-US" sz="3060" b="1" dirty="0"/>
              <a:t>Granular Versioning</a:t>
            </a:r>
          </a:p>
          <a:p>
            <a:r>
              <a:rPr lang="en-US" sz="3060" b="1" dirty="0"/>
              <a:t>Stateful Workloads</a:t>
            </a:r>
          </a:p>
          <a:p>
            <a:r>
              <a:rPr lang="en-US" sz="3060" b="1" dirty="0"/>
              <a:t>Leader Election</a:t>
            </a:r>
          </a:p>
        </p:txBody>
      </p:sp>
      <p:sp>
        <p:nvSpPr>
          <p:cNvPr id="6" name="Right Arrow 5"/>
          <p:cNvSpPr/>
          <p:nvPr/>
        </p:nvSpPr>
        <p:spPr bwMode="auto">
          <a:xfrm>
            <a:off x="4880930" y="3407490"/>
            <a:ext cx="2192878" cy="953061"/>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095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24" name="Text Placeholder 4"/>
          <p:cNvSpPr txBox="1">
            <a:spLocks/>
          </p:cNvSpPr>
          <p:nvPr/>
        </p:nvSpPr>
        <p:spPr>
          <a:xfrm>
            <a:off x="7334090" y="601662"/>
            <a:ext cx="5208747" cy="5297582"/>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93" rtl="0" eaLnBrk="1" fontAlgn="auto" latinLnBrk="0" hangingPunct="1">
              <a:lnSpc>
                <a:spcPct val="90000"/>
              </a:lnSpc>
              <a:spcBef>
                <a:spcPts val="1200"/>
              </a:spcBef>
              <a:spcAft>
                <a:spcPts val="0"/>
              </a:spcAft>
              <a:buClr>
                <a:srgbClr val="353535"/>
              </a:buClr>
              <a:buSzPct val="90000"/>
              <a:buFont typeface="Wingdings" pitchFamily="2" charset="2"/>
              <a:buNone/>
              <a:tabLst/>
              <a:defRPr/>
            </a:pPr>
            <a:endParaRPr kumimoji="0" lang="en-US" sz="11729" b="0" i="0" u="none" strike="noStrike" kern="1200" cap="none" spc="0" normalizeH="0" baseline="0" noProof="0" dirty="0">
              <a:ln>
                <a:noFill/>
              </a:ln>
              <a:gradFill>
                <a:gsLst>
                  <a:gs pos="12389">
                    <a:srgbClr val="0078D7"/>
                  </a:gs>
                  <a:gs pos="31000">
                    <a:srgbClr val="0078D7"/>
                  </a:gs>
                </a:gsLst>
                <a:lin ang="5400000" scaled="0"/>
              </a:gradFill>
              <a:effectLst/>
              <a:uLnTx/>
              <a:uFillTx/>
              <a:latin typeface="Segoe UI Light"/>
              <a:ea typeface="+mn-ea"/>
              <a:cs typeface="+mn-cs"/>
            </a:endParaRPr>
          </a:p>
          <a:p>
            <a:pPr marL="0" marR="0" lvl="0" indent="0" algn="l" defTabSz="914293" rtl="0" eaLnBrk="1" fontAlgn="auto" latinLnBrk="0" hangingPunct="1">
              <a:lnSpc>
                <a:spcPct val="90000"/>
              </a:lnSpc>
              <a:spcBef>
                <a:spcPts val="1200"/>
              </a:spcBef>
              <a:spcAft>
                <a:spcPts val="0"/>
              </a:spcAft>
              <a:buClr>
                <a:srgbClr val="353535"/>
              </a:buClr>
              <a:buSzPct val="90000"/>
              <a:buFont typeface="Wingdings" pitchFamily="2" charset="2"/>
              <a:buNone/>
              <a:tabLst/>
              <a:defRPr/>
            </a:pPr>
            <a:r>
              <a:rPr kumimoji="0" lang="en-US" sz="11729" b="0" i="0" u="none" strike="noStrike" kern="1200" cap="none" spc="0" normalizeH="0" baseline="0" noProof="0" dirty="0">
                <a:ln>
                  <a:noFill/>
                </a:ln>
                <a:gradFill>
                  <a:gsLst>
                    <a:gs pos="12389">
                      <a:srgbClr val="0078D7"/>
                    </a:gs>
                    <a:gs pos="31000">
                      <a:srgbClr val="0078D7"/>
                    </a:gs>
                  </a:gsLst>
                  <a:lin ang="5400000" scaled="0"/>
                </a:gradFill>
                <a:effectLst/>
                <a:uLnTx/>
                <a:uFillTx/>
                <a:latin typeface="Segoe UI Light"/>
                <a:ea typeface="+mn-ea"/>
                <a:cs typeface="+mn-cs"/>
              </a:rPr>
              <a:t>Service Fabric</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887" y="754062"/>
            <a:ext cx="1838309" cy="1813375"/>
          </a:xfrm>
          <a:prstGeom prst="rect">
            <a:avLst/>
          </a:prstGeom>
        </p:spPr>
      </p:pic>
    </p:spTree>
    <p:extLst>
      <p:ext uri="{BB962C8B-B14F-4D97-AF65-F5344CB8AC3E}">
        <p14:creationId xmlns:p14="http://schemas.microsoft.com/office/powerpoint/2010/main" val="3400151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descr="2073251155_0451f31674.jpg"/>
          <p:cNvPicPr>
            <a:picLocks noChangeAspect="1"/>
          </p:cNvPicPr>
          <p:nvPr/>
        </p:nvPicPr>
        <p:blipFill>
          <a:blip r:embed="rId3"/>
          <a:stretch>
            <a:fillRect/>
          </a:stretch>
        </p:blipFill>
        <p:spPr>
          <a:xfrm>
            <a:off x="1241133" y="4872760"/>
            <a:ext cx="1264129" cy="1019479"/>
          </a:xfrm>
          <a:prstGeom prst="rect">
            <a:avLst/>
          </a:prstGeom>
          <a:noFill/>
        </p:spPr>
      </p:pic>
      <p:sp>
        <p:nvSpPr>
          <p:cNvPr id="83" name="Pentagon 82"/>
          <p:cNvSpPr/>
          <p:nvPr/>
        </p:nvSpPr>
        <p:spPr bwMode="auto">
          <a:xfrm rot="5400000">
            <a:off x="10159478" y="3341591"/>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p:cNvSpPr>
            <a:spLocks noChangeAspect="1"/>
          </p:cNvSpPr>
          <p:nvPr/>
        </p:nvSpPr>
        <p:spPr bwMode="auto">
          <a:xfrm>
            <a:off x="1549506"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6278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548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3700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38534"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20957"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05519"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203665"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272252" y="2658923"/>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1235095"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7131894"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4205086" y="3363067"/>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1007458" y="2934050"/>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7" name="Group 96"/>
          <p:cNvGrpSpPr/>
          <p:nvPr/>
        </p:nvGrpSpPr>
        <p:grpSpPr>
          <a:xfrm>
            <a:off x="1007457" y="1396832"/>
            <a:ext cx="10483060" cy="1481176"/>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rtl="0"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6" name="TextBox 135"/>
          <p:cNvSpPr txBox="1"/>
          <p:nvPr/>
        </p:nvSpPr>
        <p:spPr>
          <a:xfrm>
            <a:off x="4166022" y="5795521"/>
            <a:ext cx="1167100" cy="614761"/>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Azure</a:t>
            </a:r>
          </a:p>
        </p:txBody>
      </p:sp>
      <p:sp>
        <p:nvSpPr>
          <p:cNvPr id="137" name="Freeform 136"/>
          <p:cNvSpPr>
            <a:spLocks/>
          </p:cNvSpPr>
          <p:nvPr/>
        </p:nvSpPr>
        <p:spPr bwMode="auto">
          <a:xfrm>
            <a:off x="3926570" y="4800369"/>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38" name="TextBox 137"/>
          <p:cNvSpPr txBox="1"/>
          <p:nvPr/>
        </p:nvSpPr>
        <p:spPr>
          <a:xfrm>
            <a:off x="9616204" y="5757989"/>
            <a:ext cx="2841141" cy="620877"/>
          </a:xfrm>
          <a:prstGeom prst="rect">
            <a:avLst/>
          </a:prstGeom>
          <a:noFill/>
        </p:spPr>
        <p:txBody>
          <a:bodyPr wrap="square" lIns="179057" tIns="143245" rIns="179057" bIns="143245" rtlCol="0">
            <a:spAutoFit/>
          </a:bodyPr>
          <a:lstStyle/>
          <a:p>
            <a:pPr marL="0" marR="0" lvl="0" indent="0" algn="l"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Other Clouds</a:t>
            </a:r>
          </a:p>
        </p:txBody>
      </p:sp>
      <p:sp>
        <p:nvSpPr>
          <p:cNvPr id="139" name="Freeform 138"/>
          <p:cNvSpPr>
            <a:spLocks/>
          </p:cNvSpPr>
          <p:nvPr/>
        </p:nvSpPr>
        <p:spPr bwMode="auto">
          <a:xfrm>
            <a:off x="9802658" y="4779888"/>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0" name="TextBox 139"/>
          <p:cNvSpPr txBox="1"/>
          <p:nvPr/>
        </p:nvSpPr>
        <p:spPr>
          <a:xfrm>
            <a:off x="6577354" y="5746193"/>
            <a:ext cx="2511197" cy="101569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On Premise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Infrastructure</a:t>
            </a:r>
          </a:p>
        </p:txBody>
      </p:sp>
      <p:grpSp>
        <p:nvGrpSpPr>
          <p:cNvPr id="141" name="Group 8"/>
          <p:cNvGrpSpPr>
            <a:grpSpLocks noChangeAspect="1"/>
          </p:cNvGrpSpPr>
          <p:nvPr/>
        </p:nvGrpSpPr>
        <p:grpSpPr bwMode="auto">
          <a:xfrm>
            <a:off x="6835742" y="4393777"/>
            <a:ext cx="1771583" cy="1770485"/>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algn="l" defTabSz="913205" rtl="0"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dirty="0">
                <a:ln>
                  <a:noFill/>
                </a:ln>
                <a:solidFill>
                  <a:srgbClr val="505050"/>
                </a:solidFill>
                <a:effectLst/>
                <a:uLnTx/>
                <a:uFillTx/>
                <a:latin typeface="Segoe UI Semilight"/>
                <a:ea typeface="MS PGothic" panose="020B0600070205080204" pitchFamily="34" charset="-128"/>
                <a:cs typeface="+mn-cs"/>
              </a:endParaRPr>
            </a:p>
          </p:txBody>
        </p:sp>
      </p:grpSp>
      <p:sp>
        <p:nvSpPr>
          <p:cNvPr id="156" name="TextBox 155"/>
          <p:cNvSpPr txBox="1"/>
          <p:nvPr/>
        </p:nvSpPr>
        <p:spPr>
          <a:xfrm>
            <a:off x="898180" y="2945284"/>
            <a:ext cx="188147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Lifecycle</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Management</a:t>
            </a:r>
          </a:p>
        </p:txBody>
      </p:sp>
      <p:sp>
        <p:nvSpPr>
          <p:cNvPr id="157" name="TextBox 156"/>
          <p:cNvSpPr txBox="1"/>
          <p:nvPr/>
        </p:nvSpPr>
        <p:spPr>
          <a:xfrm>
            <a:off x="4002895" y="3109959"/>
            <a:ext cx="1915934" cy="560837"/>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Orchestration</a:t>
            </a:r>
          </a:p>
        </p:txBody>
      </p:sp>
      <p:sp>
        <p:nvSpPr>
          <p:cNvPr id="158" name="TextBox 157"/>
          <p:cNvSpPr txBox="1"/>
          <p:nvPr/>
        </p:nvSpPr>
        <p:spPr>
          <a:xfrm>
            <a:off x="9904387" y="2953357"/>
            <a:ext cx="1915934" cy="909329"/>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Auto</a:t>
            </a:r>
          </a:p>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scaling</a:t>
            </a:r>
          </a:p>
        </p:txBody>
      </p:sp>
      <p:sp>
        <p:nvSpPr>
          <p:cNvPr id="159" name="TextBox 158"/>
          <p:cNvSpPr txBox="1"/>
          <p:nvPr/>
        </p:nvSpPr>
        <p:spPr>
          <a:xfrm>
            <a:off x="2546305" y="2969027"/>
            <a:ext cx="1623593" cy="842703"/>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Availability</a:t>
            </a:r>
          </a:p>
        </p:txBody>
      </p:sp>
      <p:sp>
        <p:nvSpPr>
          <p:cNvPr id="160" name="TextBox 159"/>
          <p:cNvSpPr txBox="1"/>
          <p:nvPr/>
        </p:nvSpPr>
        <p:spPr>
          <a:xfrm>
            <a:off x="8639773" y="2966441"/>
            <a:ext cx="2036060"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Dev &amp; Ops Tooling</a:t>
            </a:r>
          </a:p>
        </p:txBody>
      </p:sp>
      <p:sp>
        <p:nvSpPr>
          <p:cNvPr id="161" name="TextBox 160"/>
          <p:cNvSpPr txBox="1"/>
          <p:nvPr/>
        </p:nvSpPr>
        <p:spPr>
          <a:xfrm>
            <a:off x="5625499" y="2963556"/>
            <a:ext cx="1886585"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Programming Models</a:t>
            </a:r>
          </a:p>
        </p:txBody>
      </p:sp>
      <p:sp>
        <p:nvSpPr>
          <p:cNvPr id="164" name="TextBox 163"/>
          <p:cNvSpPr txBox="1"/>
          <p:nvPr/>
        </p:nvSpPr>
        <p:spPr>
          <a:xfrm>
            <a:off x="911767" y="5833924"/>
            <a:ext cx="2126188" cy="602727"/>
          </a:xfrm>
          <a:prstGeom prst="rect">
            <a:avLst/>
          </a:prstGeom>
          <a:noFill/>
        </p:spPr>
        <p:txBody>
          <a:bodyPr wrap="square" lIns="175537" tIns="140429" rIns="175537" bIns="140429" rtlCol="0">
            <a:spAutoFit/>
          </a:bodyPr>
          <a:lstStyle/>
          <a:p>
            <a:pPr marL="0" marR="0" lvl="0" indent="0" algn="l" defTabSz="895215" rtl="0" eaLnBrk="1" fontAlgn="auto" latinLnBrk="0" hangingPunct="1">
              <a:lnSpc>
                <a:spcPct val="90000"/>
              </a:lnSpc>
              <a:spcBef>
                <a:spcPts val="0"/>
              </a:spcBef>
              <a:spcAft>
                <a:spcPts val="575"/>
              </a:spcAft>
              <a:buClrTx/>
              <a:buSzTx/>
              <a:buFontTx/>
              <a:buNone/>
              <a:tabLst/>
              <a:defRPr/>
            </a:pPr>
            <a:r>
              <a:rPr kumimoji="0" lang="en-US" sz="2304" b="0" i="0" u="none" strike="noStrike" kern="0" cap="none" spc="0" normalizeH="0" baseline="0" noProof="0" dirty="0">
                <a:ln>
                  <a:noFill/>
                </a:ln>
                <a:solidFill>
                  <a:sysClr val="windowText" lastClr="000000"/>
                </a:solidFill>
                <a:effectLst/>
                <a:uLnTx/>
                <a:uFillTx/>
                <a:latin typeface="Segoe UI Semilight"/>
                <a:ea typeface="MS PGothic" panose="020B0600070205080204" pitchFamily="34" charset="-128"/>
                <a:cs typeface="+mn-cs"/>
              </a:rPr>
              <a:t>Dev Machine</a:t>
            </a:r>
          </a:p>
        </p:txBody>
      </p:sp>
      <p:sp>
        <p:nvSpPr>
          <p:cNvPr id="228" name="TextBox 227"/>
          <p:cNvSpPr txBox="1"/>
          <p:nvPr/>
        </p:nvSpPr>
        <p:spPr>
          <a:xfrm>
            <a:off x="7172617" y="2980982"/>
            <a:ext cx="1915934" cy="832385"/>
          </a:xfrm>
          <a:prstGeom prst="rect">
            <a:avLst/>
          </a:prstGeom>
          <a:noFill/>
        </p:spPr>
        <p:txBody>
          <a:bodyPr wrap="square" lIns="179057" tIns="143245" rIns="179057" bIns="143245" rtlCol="0">
            <a:spAutoFit/>
          </a:bodyPr>
          <a:lstStyle/>
          <a:p>
            <a:pPr marL="0" marR="0" lvl="0" indent="0" algn="ctr" defTabSz="913205" rtl="0"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Semilight"/>
                <a:ea typeface="MS PGothic" panose="020B0600070205080204" pitchFamily="34" charset="-128"/>
                <a:cs typeface="+mn-cs"/>
              </a:rPr>
              <a:t>Health &amp; Monitoring</a:t>
            </a:r>
          </a:p>
        </p:txBody>
      </p:sp>
      <p:sp>
        <p:nvSpPr>
          <p:cNvPr id="172" name="Title 2"/>
          <p:cNvSpPr txBox="1">
            <a:spLocks/>
          </p:cNvSpPr>
          <p:nvPr/>
        </p:nvSpPr>
        <p:spPr>
          <a:xfrm>
            <a:off x="4083950" y="2031673"/>
            <a:ext cx="4329881" cy="502836"/>
          </a:xfrm>
          <a:prstGeom prst="rect">
            <a:avLst/>
          </a:prstGeom>
          <a:gradFill flip="none" rotWithShape="1">
            <a:gsLst>
              <a:gs pos="0">
                <a:schemeClr val="accent2">
                  <a:lumMod val="40000"/>
                  <a:lumOff val="60000"/>
                  <a:tint val="66000"/>
                  <a:satMod val="160000"/>
                </a:schemeClr>
              </a:gs>
              <a:gs pos="24000">
                <a:schemeClr val="accent2">
                  <a:lumMod val="40000"/>
                  <a:lumOff val="60000"/>
                  <a:tint val="44500"/>
                  <a:satMod val="160000"/>
                  <a:alpha val="99000"/>
                </a:schemeClr>
              </a:gs>
              <a:gs pos="100000">
                <a:schemeClr val="accent2">
                  <a:lumMod val="40000"/>
                  <a:lumOff val="60000"/>
                  <a:tint val="23500"/>
                  <a:satMod val="160000"/>
                </a:schemeClr>
              </a:gs>
            </a:gsLst>
            <a:lin ang="13500000" scaled="1"/>
            <a:tileRect/>
          </a:gradFill>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c</a:t>
            </a:r>
            <a:r>
              <a:rPr kumimoji="0" lang="en-US" sz="2800" b="0" i="0" u="none" strike="noStrike" kern="1200" cap="none" spc="-102" normalizeH="0" baseline="0" noProof="0" dirty="0" err="1">
                <a:ln w="3175">
                  <a:noFill/>
                </a:ln>
                <a:solidFill>
                  <a:srgbClr val="505050"/>
                </a:solidFill>
                <a:effectLst/>
                <a:uLnTx/>
                <a:uFillTx/>
                <a:latin typeface="Segoe UI Light"/>
                <a:ea typeface="+mn-ea"/>
                <a:cs typeface="Segoe UI" pitchFamily="34" charset="0"/>
              </a:rPr>
              <a:t>ontainers</a:t>
            </a: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and microservices</a:t>
            </a:r>
            <a:endParaRPr kumimoji="0" lang="en-US" sz="14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sp>
        <p:nvSpPr>
          <p:cNvPr id="165" name="Title 2"/>
          <p:cNvSpPr txBox="1">
            <a:spLocks/>
          </p:cNvSpPr>
          <p:nvPr/>
        </p:nvSpPr>
        <p:spPr>
          <a:xfrm>
            <a:off x="342059" y="27537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505050"/>
                </a:solidFill>
                <a:effectLst/>
                <a:uLnTx/>
                <a:uFillTx/>
                <a:latin typeface="Segoe UI Light"/>
                <a:ea typeface="+mn-ea"/>
                <a:cs typeface="Segoe UI" pitchFamily="34" charset="0"/>
              </a:rPr>
              <a:t>Azure Service Fabric</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Any OS, Any Cloud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2" normalizeH="0" baseline="0" noProof="0" dirty="0">
              <a:ln w="3175">
                <a:noFill/>
              </a:ln>
              <a:solidFill>
                <a:srgbClr val="353535"/>
              </a:solidFill>
              <a:effectLst/>
              <a:uLnTx/>
              <a:uFillTx/>
              <a:latin typeface="Segoe UI Light"/>
              <a:ea typeface="+mn-ea"/>
              <a:cs typeface="Segoe UI" pitchFamily="34" charset="0"/>
            </a:endParaRPr>
          </a:p>
        </p:txBody>
      </p:sp>
      <p:pic>
        <p:nvPicPr>
          <p:cNvPr id="166" name="Picture 165"/>
          <p:cNvPicPr>
            <a:picLocks noChangeAspect="1"/>
          </p:cNvPicPr>
          <p:nvPr/>
        </p:nvPicPr>
        <p:blipFill>
          <a:blip r:embed="rId4"/>
          <a:stretch>
            <a:fillRect/>
          </a:stretch>
        </p:blipFill>
        <p:spPr>
          <a:xfrm>
            <a:off x="9799427" y="381207"/>
            <a:ext cx="643542" cy="709972"/>
          </a:xfrm>
          <a:prstGeom prst="rect">
            <a:avLst/>
          </a:prstGeom>
        </p:spPr>
      </p:pic>
      <p:pic>
        <p:nvPicPr>
          <p:cNvPr id="167" name="Picture 166"/>
          <p:cNvPicPr>
            <a:picLocks noChangeAspect="1"/>
          </p:cNvPicPr>
          <p:nvPr/>
        </p:nvPicPr>
        <p:blipFill>
          <a:blip r:embed="rId5"/>
          <a:stretch>
            <a:fillRect/>
          </a:stretch>
        </p:blipFill>
        <p:spPr>
          <a:xfrm>
            <a:off x="11022186" y="283532"/>
            <a:ext cx="758651" cy="905323"/>
          </a:xfrm>
          <a:prstGeom prst="rect">
            <a:avLst/>
          </a:prstGeom>
        </p:spPr>
      </p:pic>
      <p:pic>
        <p:nvPicPr>
          <p:cNvPr id="168" name="Picture 167"/>
          <p:cNvPicPr>
            <a:picLocks noChangeAspect="1"/>
          </p:cNvPicPr>
          <p:nvPr/>
        </p:nvPicPr>
        <p:blipFill>
          <a:blip r:embed="rId6"/>
          <a:stretch>
            <a:fillRect/>
          </a:stretch>
        </p:blipFill>
        <p:spPr>
          <a:xfrm>
            <a:off x="5496499" y="415998"/>
            <a:ext cx="577051" cy="577050"/>
          </a:xfrm>
          <a:prstGeom prst="rect">
            <a:avLst/>
          </a:prstGeom>
        </p:spPr>
      </p:pic>
    </p:spTree>
    <p:extLst>
      <p:ext uri="{BB962C8B-B14F-4D97-AF65-F5344CB8AC3E}">
        <p14:creationId xmlns:p14="http://schemas.microsoft.com/office/powerpoint/2010/main" val="3132977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2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74637" y="295730"/>
            <a:ext cx="12541058" cy="917444"/>
          </a:xfrm>
        </p:spPr>
        <p:txBody>
          <a:bodyPr/>
          <a:lstStyle/>
          <a:p>
            <a:r>
              <a:rPr lang="en-US" sz="4488" dirty="0"/>
              <a:t>Modernize Applications</a:t>
            </a:r>
            <a:endParaRPr lang="en-US" sz="4488" dirty="0">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TextBox 28"/>
          <p:cNvSpPr txBox="1"/>
          <p:nvPr/>
        </p:nvSpPr>
        <p:spPr>
          <a:xfrm>
            <a:off x="8333604" y="608806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180637"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57" name="Rectangle 56"/>
          <p:cNvSpPr/>
          <p:nvPr/>
        </p:nvSpPr>
        <p:spPr>
          <a:xfrm>
            <a:off x="499808" y="3878262"/>
            <a:ext cx="9934130" cy="2246769"/>
          </a:xfrm>
          <a:prstGeom prst="rect">
            <a:avLst/>
          </a:prstGeom>
        </p:spPr>
        <p:txBody>
          <a:bodyPr wrap="none">
            <a:spAutoFit/>
          </a:bodyPr>
          <a:lstStyle/>
          <a:p>
            <a:pPr marL="342900" indent="-342900" defTabSz="672161">
              <a:buAutoNum type="arabicParenR"/>
            </a:pPr>
            <a:r>
              <a:rPr lang="en-US" sz="2800" kern="0" dirty="0"/>
              <a:t>Traditional app</a:t>
            </a:r>
          </a:p>
          <a:p>
            <a:pPr marL="342900" indent="-342900" defTabSz="672161">
              <a:buFontTx/>
              <a:buAutoNum type="arabicParenR"/>
            </a:pPr>
            <a:r>
              <a:rPr lang="en-US" sz="2800" kern="0" dirty="0"/>
              <a:t>Hosted as guest executables or containers in Service Fabric</a:t>
            </a:r>
          </a:p>
          <a:p>
            <a:pPr marL="342900" indent="-342900" defTabSz="672161">
              <a:buFontTx/>
              <a:buAutoNum type="arabicParenR"/>
            </a:pPr>
            <a:r>
              <a:rPr lang="en-US" sz="2800" kern="0" dirty="0">
                <a:solidFill>
                  <a:srgbClr val="353535"/>
                </a:solidFill>
              </a:rPr>
              <a:t>Modernization by adding new microservices</a:t>
            </a:r>
            <a:endParaRPr lang="en-US" sz="2800" kern="0" dirty="0"/>
          </a:p>
          <a:p>
            <a:pPr marL="342900" indent="-342900" defTabSz="672161">
              <a:buFontTx/>
              <a:buAutoNum type="arabicParenR"/>
            </a:pPr>
            <a:r>
              <a:rPr lang="en-US" sz="2800" kern="0" dirty="0">
                <a:solidFill>
                  <a:srgbClr val="353535"/>
                </a:solidFill>
              </a:rPr>
              <a:t>Innovate by decomposing application into microservices</a:t>
            </a:r>
            <a:endParaRPr lang="en-US" sz="2800" kern="0" dirty="0"/>
          </a:p>
          <a:p>
            <a:pPr marL="342900" indent="-342900" defTabSz="672161">
              <a:buFontTx/>
              <a:buAutoNum type="arabicParenR"/>
            </a:pPr>
            <a:r>
              <a:rPr lang="en-US" sz="2800" kern="0" dirty="0">
                <a:solidFill>
                  <a:srgbClr val="353535"/>
                </a:solidFill>
              </a:rPr>
              <a:t>Transformed into microservices or new greenfield application</a:t>
            </a:r>
          </a:p>
        </p:txBody>
      </p:sp>
      <p:sp>
        <p:nvSpPr>
          <p:cNvPr id="58" name="Arrow: Down 57"/>
          <p:cNvSpPr/>
          <p:nvPr/>
        </p:nvSpPr>
        <p:spPr bwMode="auto">
          <a:xfrm>
            <a:off x="2155455" y="1311503"/>
            <a:ext cx="760213" cy="91440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0580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2000" fill="hold"/>
                                        <p:tgtEl>
                                          <p:spTgt spid="57">
                                            <p:txEl>
                                              <p:pRg st="1" end="1"/>
                                            </p:txEl>
                                          </p:spTgt>
                                        </p:tgtEl>
                                        <p:attrNameLst>
                                          <p:attrName>style.color</p:attrName>
                                        </p:attrNameLst>
                                      </p:cBhvr>
                                      <p:to>
                                        <a:schemeClr val="tx2"/>
                                      </p:to>
                                    </p:animClr>
                                  </p:childTnLst>
                                </p:cTn>
                              </p:par>
                              <p:par>
                                <p:cTn id="9" presetID="3" presetClass="emph" presetSubtype="2" fill="hold" nodeType="withEffect">
                                  <p:stCondLst>
                                    <p:cond delay="0"/>
                                  </p:stCondLst>
                                  <p:childTnLst>
                                    <p:animClr clrSpc="rgb" dir="cw">
                                      <p:cBhvr override="childStyle">
                                        <p:cTn id="10" dur="2000" fill="hold"/>
                                        <p:tgtEl>
                                          <p:spTgt spid="57">
                                            <p:txEl>
                                              <p:pRg st="0" end="0"/>
                                            </p:txEl>
                                          </p:spTgt>
                                        </p:tgtEl>
                                        <p:attrNameLst>
                                          <p:attrName>style.color</p:attrName>
                                        </p:attrNameLst>
                                      </p:cBhvr>
                                      <p:to>
                                        <a:srgbClr val="D2D2D2"/>
                                      </p:to>
                                    </p:animClr>
                                  </p:childTnLst>
                                </p:cTn>
                              </p:par>
                              <p:par>
                                <p:cTn id="11" presetID="3" presetClass="emph" presetSubtype="2" fill="hold" nodeType="withEffect">
                                  <p:stCondLst>
                                    <p:cond delay="0"/>
                                  </p:stCondLst>
                                  <p:childTnLst>
                                    <p:animClr clrSpc="rgb" dir="cw">
                                      <p:cBhvr override="childStyle">
                                        <p:cTn id="12" dur="2000" fill="hold"/>
                                        <p:tgtEl>
                                          <p:spTgt spid="57">
                                            <p:txEl>
                                              <p:pRg st="2" end="2"/>
                                            </p:txEl>
                                          </p:spTgt>
                                        </p:tgtEl>
                                        <p:attrNameLst>
                                          <p:attrName>style.color</p:attrName>
                                        </p:attrNameLst>
                                      </p:cBhvr>
                                      <p:to>
                                        <a:srgbClr val="D2D2D2"/>
                                      </p:to>
                                    </p:animClr>
                                  </p:childTnLst>
                                </p:cTn>
                              </p:par>
                              <p:par>
                                <p:cTn id="13" presetID="3" presetClass="emph" presetSubtype="2" fill="hold" nodeType="withEffect">
                                  <p:stCondLst>
                                    <p:cond delay="0"/>
                                  </p:stCondLst>
                                  <p:childTnLst>
                                    <p:animClr clrSpc="rgb" dir="cw">
                                      <p:cBhvr override="childStyle">
                                        <p:cTn id="14" dur="2000" fill="hold"/>
                                        <p:tgtEl>
                                          <p:spTgt spid="57">
                                            <p:txEl>
                                              <p:pRg st="3" end="3"/>
                                            </p:txEl>
                                          </p:spTgt>
                                        </p:tgtEl>
                                        <p:attrNameLst>
                                          <p:attrName>style.color</p:attrName>
                                        </p:attrNameLst>
                                      </p:cBhvr>
                                      <p:to>
                                        <a:srgbClr val="D2D2D2"/>
                                      </p:to>
                                    </p:animClr>
                                  </p:childTnLst>
                                </p:cTn>
                              </p:par>
                              <p:par>
                                <p:cTn id="15" presetID="3" presetClass="emph" presetSubtype="2" fill="hold" nodeType="withEffect">
                                  <p:stCondLst>
                                    <p:cond delay="0"/>
                                  </p:stCondLst>
                                  <p:childTnLst>
                                    <p:animClr clrSpc="rgb" dir="cw">
                                      <p:cBhvr override="childStyle">
                                        <p:cTn id="16" dur="2000" fill="hold"/>
                                        <p:tgtEl>
                                          <p:spTgt spid="57">
                                            <p:txEl>
                                              <p:pRg st="4" end="4"/>
                                            </p:txEl>
                                          </p:spTgt>
                                        </p:tgtEl>
                                        <p:attrNameLst>
                                          <p:attrName>style.color</p:attrName>
                                        </p:attrNameLst>
                                      </p:cBhvr>
                                      <p:to>
                                        <a:srgbClr val="D2D2D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858" y="4448947"/>
            <a:ext cx="1215397" cy="400110"/>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a:t>
            </a:r>
            <a:r>
              <a:rPr kumimoji="0" lang="en-US" sz="2000" b="0" i="0" u="none" strike="noStrike" kern="1200" cap="none" spc="0" normalizeH="0" baseline="0" noProof="0" err="1">
                <a:ln>
                  <a:noFill/>
                </a:ln>
                <a:solidFill>
                  <a:srgbClr val="0078D7"/>
                </a:solidFill>
                <a:effectLst/>
                <a:uLnTx/>
                <a:uFillTx/>
                <a:latin typeface="Segoe UI Semilight" panose="020B0402040204020203" pitchFamily="34" charset="0"/>
                <a:ea typeface="+mn-ea"/>
                <a:cs typeface="Segoe UI Semilight" panose="020B0402040204020203" pitchFamily="34" charset="0"/>
              </a:rPr>
              <a:t>ontainer</a:t>
            </a:r>
            <a:endParaRPr kumimoji="0" lang="en-US" sz="2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grpSp>
        <p:nvGrpSpPr>
          <p:cNvPr id="23" name="Group 22"/>
          <p:cNvGrpSpPr/>
          <p:nvPr/>
        </p:nvGrpSpPr>
        <p:grpSpPr>
          <a:xfrm>
            <a:off x="3893549" y="2826364"/>
            <a:ext cx="3095533" cy="1616913"/>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0" name="Straight Arrow Connector 39"/>
          <p:cNvCxnSpPr>
            <a:stCxn id="29" idx="3"/>
            <a:endCxn id="26" idx="1"/>
          </p:cNvCxnSpPr>
          <p:nvPr/>
        </p:nvCxnSpPr>
        <p:spPr>
          <a:xfrm>
            <a:off x="2179637" y="3632400"/>
            <a:ext cx="1713912" cy="242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p:cNvPr>
          <p:cNvSpPr/>
          <p:nvPr/>
        </p:nvSpPr>
        <p:spPr bwMode="auto">
          <a:xfrm>
            <a:off x="3017837" y="1897290"/>
            <a:ext cx="4876800" cy="3504972"/>
          </a:xfrm>
          <a:prstGeom prst="rect">
            <a:avLst/>
          </a:prstGeom>
          <a:noFill/>
          <a:ln w="1270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grpSp>
        <p:nvGrpSpPr>
          <p:cNvPr id="61" name="Group 60"/>
          <p:cNvGrpSpPr/>
          <p:nvPr/>
        </p:nvGrpSpPr>
        <p:grpSpPr>
          <a:xfrm>
            <a:off x="3992417" y="1288519"/>
            <a:ext cx="3376197" cy="627864"/>
            <a:chOff x="5688232" y="1634949"/>
            <a:chExt cx="3376197" cy="627864"/>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a:extLst/>
            </p:cNvPr>
            <p:cNvSpPr txBox="1"/>
            <p:nvPr/>
          </p:nvSpPr>
          <p:spPr>
            <a:xfrm>
              <a:off x="5941073" y="1634949"/>
              <a:ext cx="3123356" cy="627864"/>
            </a:xfrm>
            <a:prstGeom prst="rect">
              <a:avLst/>
            </a:prstGeom>
            <a:noFill/>
            <a:effectLst/>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Semilight"/>
                  <a:ea typeface="+mn-ea"/>
                  <a:cs typeface="+mn-cs"/>
                </a:rPr>
                <a:t>Service Fabric cluster</a:t>
              </a:r>
            </a:p>
          </p:txBody>
        </p:sp>
      </p:grpSp>
      <p:sp>
        <p:nvSpPr>
          <p:cNvPr id="57" name="Title 1"/>
          <p:cNvSpPr>
            <a:spLocks noGrp="1"/>
          </p:cNvSpPr>
          <p:nvPr>
            <p:ph type="title"/>
          </p:nvPr>
        </p:nvSpPr>
        <p:spPr/>
        <p:txBody>
          <a:bodyPr/>
          <a:lstStyle/>
          <a:p>
            <a:r>
              <a:rPr lang="en-US"/>
              <a:t>Legacy application: Lift-and-shift</a:t>
            </a:r>
          </a:p>
        </p:txBody>
      </p:sp>
      <p:grpSp>
        <p:nvGrpSpPr>
          <p:cNvPr id="9" name="Group 8"/>
          <p:cNvGrpSpPr/>
          <p:nvPr/>
        </p:nvGrpSpPr>
        <p:grpSpPr>
          <a:xfrm>
            <a:off x="884237" y="2984700"/>
            <a:ext cx="1295400" cy="1295400"/>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id="{9982D353-2995-4316-85E9-4CD02614870B}"/>
              </a:ext>
            </a:extLst>
          </p:cNvPr>
          <p:cNvGrpSpPr/>
          <p:nvPr/>
        </p:nvGrpSpPr>
        <p:grpSpPr>
          <a:xfrm>
            <a:off x="4006726" y="2987947"/>
            <a:ext cx="2785867" cy="1368674"/>
            <a:chOff x="4006726" y="2987947"/>
            <a:chExt cx="2785867" cy="1368674"/>
          </a:xfrm>
        </p:grpSpPr>
        <p:pic>
          <p:nvPicPr>
            <p:cNvPr id="17" name="Picture 16"/>
            <p:cNvPicPr>
              <a:picLocks noChangeAspect="1"/>
            </p:cNvPicPr>
            <p:nvPr/>
          </p:nvPicPr>
          <p:blipFill>
            <a:blip r:embed="rId7"/>
            <a:stretch>
              <a:fillRect/>
            </a:stretch>
          </p:blipFill>
          <p:spPr>
            <a:xfrm>
              <a:off x="5369145" y="2987947"/>
              <a:ext cx="1048442" cy="1047229"/>
            </a:xfrm>
            <a:prstGeom prst="rect">
              <a:avLst/>
            </a:prstGeom>
          </p:spPr>
        </p:pic>
        <p:sp>
          <p:nvSpPr>
            <p:cNvPr id="42" name="Rectangle 41"/>
            <p:cNvSpPr/>
            <p:nvPr/>
          </p:nvSpPr>
          <p:spPr>
            <a:xfrm>
              <a:off x="4006726" y="3956511"/>
              <a:ext cx="2785867" cy="400110"/>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989082" y="3634475"/>
            <a:ext cx="2200955" cy="346"/>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p:cNvPr>
          <p:cNvSpPr/>
          <p:nvPr/>
        </p:nvSpPr>
        <p:spPr bwMode="auto">
          <a:xfrm>
            <a:off x="3627437" y="2520189"/>
            <a:ext cx="3581400" cy="244671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8C00"/>
              </a:solidFill>
              <a:effectLst/>
              <a:uLnTx/>
              <a:uFillTx/>
              <a:latin typeface="Segoe UI Semilight"/>
              <a:ea typeface="Segoe UI" pitchFamily="34" charset="0"/>
              <a:cs typeface="Segoe UI" pitchFamily="34" charset="0"/>
            </a:endParaRPr>
          </a:p>
        </p:txBody>
      </p:sp>
      <p:sp>
        <p:nvSpPr>
          <p:cNvPr id="2" name="Rectangle 1"/>
          <p:cNvSpPr/>
          <p:nvPr/>
        </p:nvSpPr>
        <p:spPr>
          <a:xfrm>
            <a:off x="4523927" y="2143909"/>
            <a:ext cx="1893660" cy="3416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Docker Compose</a:t>
            </a:r>
          </a:p>
        </p:txBody>
      </p:sp>
      <p:pic>
        <p:nvPicPr>
          <p:cNvPr id="3" name="Picture 2"/>
          <p:cNvPicPr>
            <a:picLocks noChangeAspect="1"/>
          </p:cNvPicPr>
          <p:nvPr/>
        </p:nvPicPr>
        <p:blipFill>
          <a:blip r:embed="rId8"/>
          <a:stretch>
            <a:fillRect/>
          </a:stretch>
        </p:blipFill>
        <p:spPr>
          <a:xfrm>
            <a:off x="4116515" y="3014553"/>
            <a:ext cx="1372330" cy="553905"/>
          </a:xfrm>
          <a:prstGeom prst="rect">
            <a:avLst/>
          </a:prstGeom>
        </p:spPr>
      </p:pic>
      <p:pic>
        <p:nvPicPr>
          <p:cNvPr id="14" name="Picture 13"/>
          <p:cNvPicPr>
            <a:picLocks noChangeAspect="1"/>
          </p:cNvPicPr>
          <p:nvPr/>
        </p:nvPicPr>
        <p:blipFill>
          <a:blip r:embed="rId9"/>
          <a:stretch>
            <a:fillRect/>
          </a:stretch>
        </p:blipFill>
        <p:spPr>
          <a:xfrm>
            <a:off x="9205722" y="2892850"/>
            <a:ext cx="1550427" cy="1550427"/>
          </a:xfrm>
          <a:prstGeom prst="rect">
            <a:avLst/>
          </a:prstGeom>
        </p:spPr>
      </p:pic>
      <p:grpSp>
        <p:nvGrpSpPr>
          <p:cNvPr id="18" name="Group 17"/>
          <p:cNvGrpSpPr/>
          <p:nvPr/>
        </p:nvGrpSpPr>
        <p:grpSpPr>
          <a:xfrm>
            <a:off x="8915911" y="3568458"/>
            <a:ext cx="2863210" cy="3044884"/>
            <a:chOff x="9026618" y="3568458"/>
            <a:chExt cx="2863210" cy="3044884"/>
          </a:xfrm>
        </p:grpSpPr>
        <p:pic>
          <p:nvPicPr>
            <p:cNvPr id="50" name="Picture 4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05722" y="4849057"/>
              <a:ext cx="1306810" cy="1306810"/>
            </a:xfrm>
            <a:prstGeom prst="rect">
              <a:avLst/>
            </a:prstGeom>
          </p:spPr>
        </p:pic>
        <p:sp>
          <p:nvSpPr>
            <p:cNvPr id="51" name="Rectangle 50"/>
            <p:cNvSpPr/>
            <p:nvPr/>
          </p:nvSpPr>
          <p:spPr>
            <a:xfrm>
              <a:off x="9026618" y="6244010"/>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SQL Server</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9980935" y="4576248"/>
              <a:ext cx="1908893" cy="369332"/>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rPr>
                <a:t>Migrate</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4" name="Group 33"/>
          <p:cNvGrpSpPr/>
          <p:nvPr/>
        </p:nvGrpSpPr>
        <p:grpSpPr>
          <a:xfrm>
            <a:off x="68146" y="5021262"/>
            <a:ext cx="1908893" cy="1591307"/>
            <a:chOff x="-133389" y="5140675"/>
            <a:chExt cx="1908893" cy="1591307"/>
          </a:xfrm>
        </p:grpSpPr>
        <p:pic>
          <p:nvPicPr>
            <p:cNvPr id="20" name="Picture 19"/>
            <p:cNvPicPr>
              <a:picLocks noChangeAspect="1"/>
            </p:cNvPicPr>
            <p:nvPr/>
          </p:nvPicPr>
          <p:blipFill>
            <a:blip r:embed="rId11"/>
            <a:stretch>
              <a:fillRect/>
            </a:stretch>
          </p:blipFill>
          <p:spPr>
            <a:xfrm>
              <a:off x="468423" y="5140675"/>
              <a:ext cx="780290" cy="780290"/>
            </a:xfrm>
            <a:prstGeom prst="rect">
              <a:avLst/>
            </a:prstGeom>
          </p:spPr>
        </p:pic>
        <p:sp>
          <p:nvSpPr>
            <p:cNvPr id="59" name="Rectangle 58"/>
            <p:cNvSpPr/>
            <p:nvPr/>
          </p:nvSpPr>
          <p:spPr>
            <a:xfrm>
              <a:off x="-13338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VSTS </a:t>
              </a:r>
              <a:r>
                <a:rPr lang="en-US" dirty="0" err="1">
                  <a:solidFill>
                    <a:srgbClr val="353535"/>
                  </a:solidFill>
                  <a:latin typeface="Segoe UI"/>
                  <a:ea typeface="Segoe UI" pitchFamily="34" charset="0"/>
                  <a:cs typeface="Segoe UI" pitchFamily="34" charset="0"/>
                </a:rPr>
                <a:t>Git</a:t>
              </a:r>
              <a:r>
                <a:rPr lang="en-US" dirty="0">
                  <a:solidFill>
                    <a:srgbClr val="353535"/>
                  </a:solidFill>
                  <a:latin typeface="Segoe UI"/>
                  <a:ea typeface="Segoe UI" pitchFamily="34" charset="0"/>
                  <a:cs typeface="Segoe UI" pitchFamily="34" charset="0"/>
                </a:rPr>
                <a:t> Repository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35" name="Group 34"/>
          <p:cNvGrpSpPr/>
          <p:nvPr/>
        </p:nvGrpSpPr>
        <p:grpSpPr>
          <a:xfrm>
            <a:off x="1794744" y="5021262"/>
            <a:ext cx="1908893" cy="1591307"/>
            <a:chOff x="1593209" y="5140675"/>
            <a:chExt cx="1908893" cy="1591307"/>
          </a:xfrm>
        </p:grpSpPr>
        <p:pic>
          <p:nvPicPr>
            <p:cNvPr id="22" name="Picture 21"/>
            <p:cNvPicPr>
              <a:picLocks noChangeAspect="1"/>
            </p:cNvPicPr>
            <p:nvPr/>
          </p:nvPicPr>
          <p:blipFill>
            <a:blip r:embed="rId12"/>
            <a:stretch>
              <a:fillRect/>
            </a:stretch>
          </p:blipFill>
          <p:spPr>
            <a:xfrm>
              <a:off x="1978132" y="5140675"/>
              <a:ext cx="780290" cy="780290"/>
            </a:xfrm>
            <a:prstGeom prst="rect">
              <a:avLst/>
            </a:prstGeom>
          </p:spPr>
        </p:pic>
        <p:sp>
          <p:nvSpPr>
            <p:cNvPr id="60" name="Rectangle 59"/>
            <p:cNvSpPr/>
            <p:nvPr/>
          </p:nvSpPr>
          <p:spPr>
            <a:xfrm>
              <a:off x="1593209" y="6085651"/>
              <a:ext cx="1908893" cy="646331"/>
            </a:xfrm>
            <a:prstGeom prst="rect">
              <a:avLst/>
            </a:prstGeom>
          </p:spPr>
          <p:txBody>
            <a:bodyPr wrap="square">
              <a:sp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r>
                <a:rPr lang="en-US" dirty="0">
                  <a:solidFill>
                    <a:srgbClr val="353535"/>
                  </a:solidFill>
                  <a:latin typeface="Segoe UI"/>
                  <a:ea typeface="Segoe UI" pitchFamily="34" charset="0"/>
                  <a:cs typeface="Segoe UI" pitchFamily="34" charset="0"/>
                </a:rPr>
                <a:t>Azure Container Registry</a:t>
              </a: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spTree>
    <p:extLst>
      <p:ext uri="{BB962C8B-B14F-4D97-AF65-F5344CB8AC3E}">
        <p14:creationId xmlns:p14="http://schemas.microsoft.com/office/powerpoint/2010/main" val="3910820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30"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12797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 name="Right Triangle 17"/>
          <p:cNvSpPr/>
          <p:nvPr/>
        </p:nvSpPr>
        <p:spPr bwMode="auto">
          <a:xfrm rot="2340000">
            <a:off x="6872390" y="40854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Container Images</a:t>
            </a:r>
          </a:p>
        </p:txBody>
      </p:sp>
      <p:grpSp>
        <p:nvGrpSpPr>
          <p:cNvPr id="4" name="Group 3"/>
          <p:cNvGrpSpPr/>
          <p:nvPr/>
        </p:nvGrpSpPr>
        <p:grpSpPr>
          <a:xfrm>
            <a:off x="4084637" y="48688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32579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 name="Group 13"/>
          <p:cNvGrpSpPr/>
          <p:nvPr/>
        </p:nvGrpSpPr>
        <p:grpSpPr>
          <a:xfrm>
            <a:off x="4089319" y="16464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9" name="TextBox 18"/>
          <p:cNvSpPr txBox="1"/>
          <p:nvPr/>
        </p:nvSpPr>
        <p:spPr>
          <a:xfrm>
            <a:off x="-182563" y="525974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Base Image (OS)</a:t>
            </a:r>
          </a:p>
        </p:txBody>
      </p:sp>
      <p:sp>
        <p:nvSpPr>
          <p:cNvPr id="21" name="TextBox 20"/>
          <p:cNvSpPr txBox="1"/>
          <p:nvPr/>
        </p:nvSpPr>
        <p:spPr>
          <a:xfrm>
            <a:off x="-164479" y="3648841"/>
            <a:ext cx="3503908"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Application Framework</a:t>
            </a:r>
          </a:p>
        </p:txBody>
      </p:sp>
      <p:sp>
        <p:nvSpPr>
          <p:cNvPr id="23" name="TextBox 22"/>
          <p:cNvSpPr txBox="1"/>
          <p:nvPr/>
        </p:nvSpPr>
        <p:spPr>
          <a:xfrm>
            <a:off x="-182563" y="2037335"/>
            <a:ext cx="3521992"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a:t>
            </a:r>
          </a:p>
        </p:txBody>
      </p:sp>
      <p:sp>
        <p:nvSpPr>
          <p:cNvPr id="3" name="Arrow: Right 2"/>
          <p:cNvSpPr/>
          <p:nvPr/>
        </p:nvSpPr>
        <p:spPr bwMode="auto">
          <a:xfrm>
            <a:off x="3479968" y="20464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4" name="Arrow: Right 23"/>
          <p:cNvSpPr/>
          <p:nvPr/>
        </p:nvSpPr>
        <p:spPr bwMode="auto">
          <a:xfrm>
            <a:off x="3460767" y="36579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 name="Arrow: Right 24"/>
          <p:cNvSpPr/>
          <p:nvPr/>
        </p:nvSpPr>
        <p:spPr bwMode="auto">
          <a:xfrm>
            <a:off x="3459151" y="52688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2" name="Rectangle 21"/>
          <p:cNvSpPr/>
          <p:nvPr/>
        </p:nvSpPr>
        <p:spPr bwMode="auto">
          <a:xfrm>
            <a:off x="7714440" y="38020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26" name="Rectangle: Rounded Corners 25"/>
          <p:cNvSpPr/>
          <p:nvPr/>
        </p:nvSpPr>
        <p:spPr bwMode="auto">
          <a:xfrm>
            <a:off x="9162240" y="43341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27" name="TextBox 26"/>
          <p:cNvSpPr txBox="1"/>
          <p:nvPr/>
        </p:nvSpPr>
        <p:spPr>
          <a:xfrm>
            <a:off x="9336574" y="5085842"/>
            <a:ext cx="95442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License.txt</a:t>
            </a:r>
          </a:p>
        </p:txBody>
      </p:sp>
      <p:sp>
        <p:nvSpPr>
          <p:cNvPr id="28" name="Freeform 5"/>
          <p:cNvSpPr>
            <a:spLocks noChangeAspect="1" noEditPoints="1"/>
          </p:cNvSpPr>
          <p:nvPr/>
        </p:nvSpPr>
        <p:spPr bwMode="black">
          <a:xfrm>
            <a:off x="9662206" y="48022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79"/>
          <p:cNvSpPr>
            <a:spLocks noChangeAspect="1" noEditPoints="1"/>
          </p:cNvSpPr>
          <p:nvPr/>
        </p:nvSpPr>
        <p:spPr bwMode="black">
          <a:xfrm>
            <a:off x="10461782"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TextBox 29"/>
          <p:cNvSpPr txBox="1"/>
          <p:nvPr/>
        </p:nvSpPr>
        <p:spPr>
          <a:xfrm>
            <a:off x="10209024" y="5086358"/>
            <a:ext cx="85985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PerfLogs</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79"/>
          <p:cNvSpPr>
            <a:spLocks noChangeAspect="1" noEditPoints="1"/>
          </p:cNvSpPr>
          <p:nvPr/>
        </p:nvSpPr>
        <p:spPr bwMode="black">
          <a:xfrm>
            <a:off x="11248734" y="48022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TextBox 31"/>
          <p:cNvSpPr txBox="1"/>
          <p:nvPr/>
        </p:nvSpPr>
        <p:spPr>
          <a:xfrm>
            <a:off x="10845885" y="5091371"/>
            <a:ext cx="113877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a:t>
            </a:r>
          </a:p>
        </p:txBody>
      </p:sp>
      <p:sp>
        <p:nvSpPr>
          <p:cNvPr id="33" name="Freeform 79"/>
          <p:cNvSpPr>
            <a:spLocks noChangeAspect="1" noEditPoints="1"/>
          </p:cNvSpPr>
          <p:nvPr/>
        </p:nvSpPr>
        <p:spPr bwMode="black">
          <a:xfrm>
            <a:off x="9657588" y="55901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TextBox 33"/>
          <p:cNvSpPr txBox="1"/>
          <p:nvPr/>
        </p:nvSpPr>
        <p:spPr>
          <a:xfrm>
            <a:off x="9087769" y="5880870"/>
            <a:ext cx="1448153"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Program Files (x86)</a:t>
            </a:r>
          </a:p>
        </p:txBody>
      </p:sp>
      <p:sp>
        <p:nvSpPr>
          <p:cNvPr id="35" name="Freeform 79"/>
          <p:cNvSpPr>
            <a:spLocks noChangeAspect="1" noEditPoints="1"/>
          </p:cNvSpPr>
          <p:nvPr/>
        </p:nvSpPr>
        <p:spPr bwMode="black">
          <a:xfrm>
            <a:off x="10461782"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TextBox 35"/>
          <p:cNvSpPr txBox="1"/>
          <p:nvPr/>
        </p:nvSpPr>
        <p:spPr>
          <a:xfrm>
            <a:off x="10299593" y="5873351"/>
            <a:ext cx="678711"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Users</a:t>
            </a:r>
          </a:p>
        </p:txBody>
      </p:sp>
      <p:sp>
        <p:nvSpPr>
          <p:cNvPr id="37" name="Freeform 79"/>
          <p:cNvSpPr>
            <a:spLocks noChangeAspect="1" noEditPoints="1"/>
          </p:cNvSpPr>
          <p:nvPr/>
        </p:nvSpPr>
        <p:spPr bwMode="black">
          <a:xfrm>
            <a:off x="11248734" y="55866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TextBox 37"/>
          <p:cNvSpPr txBox="1"/>
          <p:nvPr/>
        </p:nvSpPr>
        <p:spPr>
          <a:xfrm>
            <a:off x="10967134" y="5878364"/>
            <a:ext cx="890307"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Windows</a:t>
            </a:r>
          </a:p>
        </p:txBody>
      </p:sp>
      <p:sp>
        <p:nvSpPr>
          <p:cNvPr id="39" name="Rectangle: Rounded Corners 38"/>
          <p:cNvSpPr/>
          <p:nvPr/>
        </p:nvSpPr>
        <p:spPr bwMode="auto">
          <a:xfrm>
            <a:off x="7795758" y="43341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grpSp>
        <p:nvGrpSpPr>
          <p:cNvPr id="40" name="Group 39"/>
          <p:cNvGrpSpPr/>
          <p:nvPr/>
        </p:nvGrpSpPr>
        <p:grpSpPr>
          <a:xfrm>
            <a:off x="7763992" y="48810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grpSp>
      <p:grpSp>
        <p:nvGrpSpPr>
          <p:cNvPr id="43" name="Group 42"/>
          <p:cNvGrpSpPr/>
          <p:nvPr/>
        </p:nvGrpSpPr>
        <p:grpSpPr>
          <a:xfrm>
            <a:off x="8317996" y="48810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HKCU</a:t>
              </a:r>
            </a:p>
          </p:txBody>
        </p:sp>
      </p:grpSp>
      <p:grpSp>
        <p:nvGrpSpPr>
          <p:cNvPr id="46" name="Group 45"/>
          <p:cNvGrpSpPr/>
          <p:nvPr/>
        </p:nvGrpSpPr>
        <p:grpSpPr>
          <a:xfrm>
            <a:off x="7793257" y="56394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HKCR</a:t>
              </a:r>
            </a:p>
          </p:txBody>
        </p:sp>
      </p:grpSp>
      <p:grpSp>
        <p:nvGrpSpPr>
          <p:cNvPr id="49" name="Group 48"/>
          <p:cNvGrpSpPr/>
          <p:nvPr/>
        </p:nvGrpSpPr>
        <p:grpSpPr>
          <a:xfrm>
            <a:off x="8344562" y="56305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HKU</a:t>
              </a:r>
            </a:p>
          </p:txBody>
        </p:sp>
      </p:grpSp>
      <p:sp>
        <p:nvSpPr>
          <p:cNvPr id="53" name="Rectangle 52"/>
          <p:cNvSpPr/>
          <p:nvPr/>
        </p:nvSpPr>
        <p:spPr bwMode="auto">
          <a:xfrm>
            <a:off x="7711061" y="9964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Image Contents</a:t>
            </a:r>
          </a:p>
        </p:txBody>
      </p:sp>
      <p:sp>
        <p:nvSpPr>
          <p:cNvPr id="54" name="Rectangle: Rounded Corners 53"/>
          <p:cNvSpPr/>
          <p:nvPr/>
        </p:nvSpPr>
        <p:spPr bwMode="auto">
          <a:xfrm>
            <a:off x="9158861" y="15284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Folders and Files</a:t>
            </a:r>
          </a:p>
        </p:txBody>
      </p:sp>
      <p:sp>
        <p:nvSpPr>
          <p:cNvPr id="55" name="TextBox 54"/>
          <p:cNvSpPr txBox="1"/>
          <p:nvPr/>
        </p:nvSpPr>
        <p:spPr>
          <a:xfrm>
            <a:off x="10463759" y="2991165"/>
            <a:ext cx="1021755" cy="4339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mysite.html</a:t>
            </a:r>
          </a:p>
        </p:txBody>
      </p:sp>
      <p:sp>
        <p:nvSpPr>
          <p:cNvPr id="56" name="Freeform 5"/>
          <p:cNvSpPr>
            <a:spLocks noChangeAspect="1" noEditPoints="1"/>
          </p:cNvSpPr>
          <p:nvPr/>
        </p:nvSpPr>
        <p:spPr bwMode="black">
          <a:xfrm>
            <a:off x="10823053" y="27076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Rounded Corners 66"/>
          <p:cNvSpPr/>
          <p:nvPr/>
        </p:nvSpPr>
        <p:spPr bwMode="auto">
          <a:xfrm>
            <a:off x="7792379" y="15284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rPr>
              <a:t>Registry</a:t>
            </a:r>
          </a:p>
        </p:txBody>
      </p:sp>
      <p:sp>
        <p:nvSpPr>
          <p:cNvPr id="69" name="Freeform 26"/>
          <p:cNvSpPr>
            <a:spLocks noEditPoints="1"/>
          </p:cNvSpPr>
          <p:nvPr/>
        </p:nvSpPr>
        <p:spPr bwMode="auto">
          <a:xfrm>
            <a:off x="7956675" y="20753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85" name="Straight Connector 84"/>
          <p:cNvCxnSpPr>
            <a:cxnSpLocks/>
          </p:cNvCxnSpPr>
          <p:nvPr/>
        </p:nvCxnSpPr>
        <p:spPr>
          <a:xfrm flipH="1">
            <a:off x="10615246" y="23342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28686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19966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Box 57"/>
          <p:cNvSpPr txBox="1"/>
          <p:nvPr/>
        </p:nvSpPr>
        <p:spPr>
          <a:xfrm>
            <a:off x="10398760" y="2440386"/>
            <a:ext cx="436017"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inetpub</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17"/>
          <p:cNvSpPr>
            <a:spLocks noEditPoints="1"/>
          </p:cNvSpPr>
          <p:nvPr/>
        </p:nvSpPr>
        <p:spPr bwMode="auto">
          <a:xfrm>
            <a:off x="8281215" y="27276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TextBox 91"/>
          <p:cNvSpPr txBox="1"/>
          <p:nvPr/>
        </p:nvSpPr>
        <p:spPr>
          <a:xfrm>
            <a:off x="8038680" y="3179228"/>
            <a:ext cx="733811" cy="276999"/>
          </a:xfrm>
          <a:prstGeom prst="rect">
            <a:avLst/>
          </a:prstGeom>
          <a:solidFill>
            <a:schemeClr val="tx2"/>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SOFTWARE/</a:t>
            </a:r>
            <a:r>
              <a:rPr kumimoji="0" lang="en-US" sz="1000" b="0" i="0" u="none" strike="noStrike" kern="1200" cap="none" spc="0" normalizeH="0" baseline="0" noProof="0" err="1">
                <a:ln>
                  <a:noFill/>
                </a:ln>
                <a:solidFill>
                  <a:srgbClr val="FFFFFF"/>
                </a:solidFill>
                <a:effectLst/>
                <a:uLnTx/>
                <a:uFillTx/>
                <a:latin typeface="Segoe UI Semilight"/>
                <a:ea typeface="+mn-ea"/>
                <a:cs typeface="+mn-cs"/>
              </a:rPr>
              <a:t>mykey</a:t>
            </a:r>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Connector 92"/>
          <p:cNvCxnSpPr>
            <a:cxnSpLocks/>
          </p:cNvCxnSpPr>
          <p:nvPr/>
        </p:nvCxnSpPr>
        <p:spPr>
          <a:xfrm flipH="1">
            <a:off x="8092613" y="24817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30195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539287"/>
            <a:ext cx="341440" cy="138499"/>
          </a:xfrm>
          <a:prstGeom prst="rect">
            <a:avLst/>
          </a:prstGeom>
          <a:solidFill>
            <a:schemeClr val="tx2"/>
          </a:solidFill>
        </p:spPr>
        <p:txBody>
          <a:bodyPr wrap="non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HKLM</a:t>
            </a:r>
          </a:p>
        </p:txBody>
      </p:sp>
    </p:spTree>
    <p:extLst>
      <p:ext uri="{BB962C8B-B14F-4D97-AF65-F5344CB8AC3E}">
        <p14:creationId xmlns:p14="http://schemas.microsoft.com/office/powerpoint/2010/main" val="29851451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09AF-7B21-43B4-B1A1-C68603AFFDBA}"/>
              </a:ext>
            </a:extLst>
          </p:cNvPr>
          <p:cNvSpPr>
            <a:spLocks noGrp="1"/>
          </p:cNvSpPr>
          <p:nvPr>
            <p:ph type="title"/>
          </p:nvPr>
        </p:nvSpPr>
        <p:spPr/>
        <p:txBody>
          <a:bodyPr/>
          <a:lstStyle/>
          <a:p>
            <a:r>
              <a:rPr lang="en-US" dirty="0"/>
              <a:t>Typical Platform Services used by Containers</a:t>
            </a:r>
          </a:p>
        </p:txBody>
      </p:sp>
      <p:sp>
        <p:nvSpPr>
          <p:cNvPr id="5" name="Text Placeholder 4">
            <a:extLst>
              <a:ext uri="{FF2B5EF4-FFF2-40B4-BE49-F238E27FC236}">
                <a16:creationId xmlns:a16="http://schemas.microsoft.com/office/drawing/2014/main" id="{B8F64AE7-253C-4BDA-9B56-47C4B56873AA}"/>
              </a:ext>
            </a:extLst>
          </p:cNvPr>
          <p:cNvSpPr>
            <a:spLocks noGrp="1"/>
          </p:cNvSpPr>
          <p:nvPr>
            <p:ph type="body" sz="quarter" idx="10"/>
          </p:nvPr>
        </p:nvSpPr>
        <p:spPr>
          <a:xfrm>
            <a:off x="275546" y="1211286"/>
            <a:ext cx="11887100" cy="3527119"/>
          </a:xfrm>
        </p:spPr>
        <p:txBody>
          <a:bodyPr/>
          <a:lstStyle/>
          <a:p>
            <a:r>
              <a:rPr lang="en-US" dirty="0"/>
              <a:t>Azure Service Bus</a:t>
            </a:r>
          </a:p>
          <a:p>
            <a:r>
              <a:rPr lang="en-US" dirty="0"/>
              <a:t>Cosmos DB, SQL Azure</a:t>
            </a:r>
          </a:p>
          <a:p>
            <a:r>
              <a:rPr lang="en-US" dirty="0" err="1"/>
              <a:t>Redis</a:t>
            </a:r>
            <a:r>
              <a:rPr lang="en-US" dirty="0"/>
              <a:t> Cache</a:t>
            </a:r>
          </a:p>
          <a:p>
            <a:r>
              <a:rPr lang="en-US" dirty="0"/>
              <a:t>OMS Monitoring</a:t>
            </a:r>
          </a:p>
          <a:p>
            <a:pPr marL="342900" lvl="1" indent="0">
              <a:buNone/>
            </a:pPr>
            <a:endParaRPr lang="en-US" dirty="0"/>
          </a:p>
          <a:p>
            <a:endParaRPr lang="en-US" dirty="0"/>
          </a:p>
        </p:txBody>
      </p:sp>
    </p:spTree>
    <p:extLst>
      <p:ext uri="{BB962C8B-B14F-4D97-AF65-F5344CB8AC3E}">
        <p14:creationId xmlns:p14="http://schemas.microsoft.com/office/powerpoint/2010/main" val="2869115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1001225" y="2328623"/>
            <a:ext cx="10288643" cy="3453586"/>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557" y="3351453"/>
            <a:ext cx="545040" cy="524019"/>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8244" y="3342185"/>
            <a:ext cx="747794" cy="533288"/>
          </a:xfrm>
          <a:prstGeom prst="rect">
            <a:avLst/>
          </a:prstGeom>
        </p:spPr>
      </p:pic>
      <p:grpSp>
        <p:nvGrpSpPr>
          <p:cNvPr id="105" name="Group 104"/>
          <p:cNvGrpSpPr/>
          <p:nvPr/>
        </p:nvGrpSpPr>
        <p:grpSpPr>
          <a:xfrm>
            <a:off x="4628832" y="3306873"/>
            <a:ext cx="496695" cy="568599"/>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27412" y="3380604"/>
            <a:ext cx="1848770" cy="350189"/>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5417" y="1651322"/>
            <a:ext cx="1621023" cy="482447"/>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0346" y="1690481"/>
            <a:ext cx="1466523" cy="396799"/>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1525" y="1565482"/>
            <a:ext cx="331396" cy="5408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63580" y="1577822"/>
            <a:ext cx="447169" cy="5231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20230" y="1703570"/>
            <a:ext cx="1598019" cy="345163"/>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27413" y="6085744"/>
            <a:ext cx="1483102" cy="350189"/>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27413" y="2620917"/>
            <a:ext cx="1538300" cy="350189"/>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1367" y="2308122"/>
            <a:ext cx="1706732" cy="796976"/>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3303" y="2382289"/>
            <a:ext cx="728654" cy="716022"/>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6263" y="2460419"/>
            <a:ext cx="794272" cy="627966"/>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9312" y="2462382"/>
            <a:ext cx="1012272" cy="633683"/>
          </a:xfrm>
          <a:prstGeom prst="rect">
            <a:avLst/>
          </a:prstGeom>
        </p:spPr>
      </p:pic>
      <p:pic>
        <p:nvPicPr>
          <p:cNvPr id="20" name="Picture 19"/>
          <p:cNvPicPr>
            <a:picLocks noChangeAspect="1"/>
          </p:cNvPicPr>
          <p:nvPr/>
        </p:nvPicPr>
        <p:blipFill>
          <a:blip r:embed="rId15"/>
          <a:stretch>
            <a:fillRect/>
          </a:stretch>
        </p:blipFill>
        <p:spPr>
          <a:xfrm>
            <a:off x="7799660" y="5055773"/>
            <a:ext cx="1065487" cy="520635"/>
          </a:xfrm>
          <a:prstGeom prst="rect">
            <a:avLst/>
          </a:prstGeom>
        </p:spPr>
      </p:pic>
      <p:pic>
        <p:nvPicPr>
          <p:cNvPr id="21" name="Picture 20"/>
          <p:cNvPicPr>
            <a:picLocks noChangeAspect="1"/>
          </p:cNvPicPr>
          <p:nvPr/>
        </p:nvPicPr>
        <p:blipFill>
          <a:blip r:embed="rId16"/>
          <a:stretch>
            <a:fillRect/>
          </a:stretch>
        </p:blipFill>
        <p:spPr>
          <a:xfrm>
            <a:off x="9031867" y="5199149"/>
            <a:ext cx="1004398" cy="308519"/>
          </a:xfrm>
          <a:prstGeom prst="rect">
            <a:avLst/>
          </a:prstGeom>
        </p:spPr>
      </p:pic>
      <p:pic>
        <p:nvPicPr>
          <p:cNvPr id="19" name="Picture 18"/>
          <p:cNvPicPr>
            <a:picLocks noChangeAspect="1"/>
          </p:cNvPicPr>
          <p:nvPr/>
        </p:nvPicPr>
        <p:blipFill>
          <a:blip r:embed="rId17"/>
          <a:stretch>
            <a:fillRect/>
          </a:stretch>
        </p:blipFill>
        <p:spPr>
          <a:xfrm>
            <a:off x="5320253" y="5138923"/>
            <a:ext cx="1355699" cy="354330"/>
          </a:xfrm>
          <a:prstGeom prst="rect">
            <a:avLst/>
          </a:prstGeom>
        </p:spPr>
      </p:pic>
      <p:sp>
        <p:nvSpPr>
          <p:cNvPr id="131" name="TextBox 130"/>
          <p:cNvSpPr txBox="1"/>
          <p:nvPr/>
        </p:nvSpPr>
        <p:spPr>
          <a:xfrm>
            <a:off x="327412" y="5073064"/>
            <a:ext cx="1848770" cy="606244"/>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61313" y="5144875"/>
            <a:ext cx="1092695" cy="36443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22326" y="4380491"/>
            <a:ext cx="784610" cy="218968"/>
          </a:xfrm>
          <a:prstGeom prst="rect">
            <a:avLst/>
          </a:prstGeom>
        </p:spPr>
      </p:pic>
      <p:sp>
        <p:nvSpPr>
          <p:cNvPr id="128" name="TextBox 127"/>
          <p:cNvSpPr txBox="1"/>
          <p:nvPr/>
        </p:nvSpPr>
        <p:spPr>
          <a:xfrm>
            <a:off x="327412" y="4124658"/>
            <a:ext cx="1848770" cy="606244"/>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21633" y="4219576"/>
            <a:ext cx="407302" cy="467536"/>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34371" y="4287965"/>
            <a:ext cx="1361614" cy="318676"/>
          </a:xfrm>
          <a:prstGeom prst="rect">
            <a:avLst/>
          </a:prstGeom>
        </p:spPr>
      </p:pic>
      <p:pic>
        <p:nvPicPr>
          <p:cNvPr id="81" name="Picture 80"/>
          <p:cNvPicPr>
            <a:picLocks noChangeAspect="1"/>
          </p:cNvPicPr>
          <p:nvPr/>
        </p:nvPicPr>
        <p:blipFill>
          <a:blip r:embed="rId22"/>
          <a:stretch>
            <a:fillRect/>
          </a:stretch>
        </p:blipFill>
        <p:spPr>
          <a:xfrm>
            <a:off x="7363405" y="4348858"/>
            <a:ext cx="1039261" cy="209083"/>
          </a:xfrm>
          <a:prstGeom prst="rect">
            <a:avLst/>
          </a:prstGeom>
        </p:spPr>
      </p:pic>
      <p:pic>
        <p:nvPicPr>
          <p:cNvPr id="88" name="Picture 87"/>
          <p:cNvPicPr>
            <a:picLocks noChangeAspect="1"/>
          </p:cNvPicPr>
          <p:nvPr/>
        </p:nvPicPr>
        <p:blipFill>
          <a:blip r:embed="rId23"/>
          <a:stretch>
            <a:fillRect/>
          </a:stretch>
        </p:blipFill>
        <p:spPr>
          <a:xfrm>
            <a:off x="10327534" y="5159975"/>
            <a:ext cx="453729" cy="463520"/>
          </a:xfrm>
          <a:prstGeom prst="rect">
            <a:avLst/>
          </a:prstGeom>
        </p:spPr>
      </p:pic>
      <p:pic>
        <p:nvPicPr>
          <p:cNvPr id="90" name="Picture 89"/>
          <p:cNvPicPr>
            <a:picLocks noChangeAspect="1"/>
          </p:cNvPicPr>
          <p:nvPr/>
        </p:nvPicPr>
        <p:blipFill>
          <a:blip r:embed="rId24"/>
          <a:stretch>
            <a:fillRect/>
          </a:stretch>
        </p:blipFill>
        <p:spPr>
          <a:xfrm>
            <a:off x="6972369" y="5197712"/>
            <a:ext cx="625157" cy="285924"/>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965870" y="5176160"/>
            <a:ext cx="976683" cy="40030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811668" y="3304891"/>
            <a:ext cx="968070" cy="484035"/>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307901" y="3249619"/>
            <a:ext cx="609323" cy="609323"/>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027021" y="3295086"/>
            <a:ext cx="1081931" cy="540964"/>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7005869" y="2460420"/>
            <a:ext cx="580626" cy="618700"/>
          </a:xfrm>
          <a:prstGeom prst="rect">
            <a:avLst/>
          </a:prstGeom>
        </p:spPr>
      </p:pic>
      <p:pic>
        <p:nvPicPr>
          <p:cNvPr id="6" name="Picture 5"/>
          <p:cNvPicPr>
            <a:picLocks noChangeAspect="1"/>
          </p:cNvPicPr>
          <p:nvPr/>
        </p:nvPicPr>
        <p:blipFill>
          <a:blip r:embed="rId30"/>
          <a:stretch>
            <a:fillRect/>
          </a:stretch>
        </p:blipFill>
        <p:spPr>
          <a:xfrm>
            <a:off x="10315416" y="3364674"/>
            <a:ext cx="498488" cy="487027"/>
          </a:xfrm>
          <a:prstGeom prst="rect">
            <a:avLst/>
          </a:prstGeom>
        </p:spPr>
      </p:pic>
      <p:pic>
        <p:nvPicPr>
          <p:cNvPr id="16" name="Picture 15"/>
          <p:cNvPicPr>
            <a:picLocks noChangeAspect="1"/>
          </p:cNvPicPr>
          <p:nvPr/>
        </p:nvPicPr>
        <p:blipFill>
          <a:blip r:embed="rId31"/>
          <a:stretch>
            <a:fillRect/>
          </a:stretch>
        </p:blipFill>
        <p:spPr>
          <a:xfrm>
            <a:off x="11289649" y="3341349"/>
            <a:ext cx="504332" cy="511056"/>
          </a:xfrm>
          <a:prstGeom prst="rect">
            <a:avLst/>
          </a:prstGeom>
        </p:spPr>
      </p:pic>
      <p:pic>
        <p:nvPicPr>
          <p:cNvPr id="17" name="Picture 16"/>
          <p:cNvPicPr>
            <a:picLocks noChangeAspect="1"/>
          </p:cNvPicPr>
          <p:nvPr/>
        </p:nvPicPr>
        <p:blipFill>
          <a:blip r:embed="rId32"/>
          <a:stretch>
            <a:fillRect/>
          </a:stretch>
        </p:blipFill>
        <p:spPr>
          <a:xfrm>
            <a:off x="7730044" y="2491304"/>
            <a:ext cx="570962" cy="596623"/>
          </a:xfrm>
          <a:prstGeom prst="rect">
            <a:avLst/>
          </a:prstGeom>
        </p:spPr>
      </p:pic>
      <p:pic>
        <p:nvPicPr>
          <p:cNvPr id="83" name="Picture 82"/>
          <p:cNvPicPr>
            <a:picLocks noChangeAspect="1"/>
          </p:cNvPicPr>
          <p:nvPr/>
        </p:nvPicPr>
        <p:blipFill>
          <a:blip r:embed="rId33"/>
          <a:stretch>
            <a:fillRect/>
          </a:stretch>
        </p:blipFill>
        <p:spPr>
          <a:xfrm>
            <a:off x="8766016" y="6029698"/>
            <a:ext cx="1244377" cy="457930"/>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071841" y="6040519"/>
            <a:ext cx="1303695" cy="442795"/>
          </a:xfrm>
          <a:prstGeom prst="rect">
            <a:avLst/>
          </a:prstGeom>
        </p:spPr>
      </p:pic>
      <p:pic>
        <p:nvPicPr>
          <p:cNvPr id="9" name="Picture 8"/>
          <p:cNvPicPr>
            <a:picLocks noChangeAspect="1"/>
          </p:cNvPicPr>
          <p:nvPr/>
        </p:nvPicPr>
        <p:blipFill rotWithShape="1">
          <a:blip r:embed="rId35"/>
          <a:srcRect r="23769"/>
          <a:stretch/>
        </p:blipFill>
        <p:spPr>
          <a:xfrm>
            <a:off x="1618451" y="1584758"/>
            <a:ext cx="5435694" cy="691461"/>
          </a:xfrm>
          <a:prstGeom prst="rect">
            <a:avLst/>
          </a:prstGeom>
        </p:spPr>
      </p:pic>
      <p:sp>
        <p:nvSpPr>
          <p:cNvPr id="99" name="TextBox 98"/>
          <p:cNvSpPr txBox="1"/>
          <p:nvPr/>
        </p:nvSpPr>
        <p:spPr>
          <a:xfrm>
            <a:off x="327412" y="1776638"/>
            <a:ext cx="1848770" cy="350189"/>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765385" y="3309231"/>
            <a:ext cx="1598019" cy="596155"/>
          </a:xfrm>
          <a:prstGeom prst="rect">
            <a:avLst/>
          </a:prstGeom>
          <a:noFill/>
        </p:spPr>
        <p:txBody>
          <a:bodyPr wrap="square" rtlCol="0">
            <a:spAutoFit/>
          </a:bodyPr>
          <a:lstStyle/>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31234"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25778" y="5975399"/>
            <a:ext cx="1314775" cy="507775"/>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408667" y="5956978"/>
            <a:ext cx="853720" cy="519517"/>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449193" y="5999464"/>
            <a:ext cx="967587" cy="332538"/>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977564" y="2716626"/>
            <a:ext cx="926202" cy="246274"/>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438136" y="2612185"/>
            <a:ext cx="965144" cy="46123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286870" y="2599337"/>
            <a:ext cx="440701" cy="44070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492067" y="2524583"/>
            <a:ext cx="587436" cy="5874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761493" y="4131069"/>
            <a:ext cx="600496" cy="600496"/>
          </a:xfrm>
          <a:prstGeom prst="rect">
            <a:avLst/>
          </a:prstGeom>
        </p:spPr>
      </p:pic>
      <p:sp>
        <p:nvSpPr>
          <p:cNvPr id="67" name="Title 2"/>
          <p:cNvSpPr txBox="1">
            <a:spLocks/>
          </p:cNvSpPr>
          <p:nvPr/>
        </p:nvSpPr>
        <p:spPr>
          <a:xfrm>
            <a:off x="277030" y="296563"/>
            <a:ext cx="11884782" cy="917206"/>
          </a:xfrm>
          <a:prstGeom prst="rect">
            <a:avLst/>
          </a:prstGeom>
        </p:spPr>
        <p:txBody>
          <a:bodyPr vert="horz" wrap="square" lIns="146246" tIns="91403" rIns="146246" bIns="91403"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298"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4"/>
          <a:stretch>
            <a:fillRect/>
          </a:stretch>
        </p:blipFill>
        <p:spPr>
          <a:xfrm>
            <a:off x="3249131" y="5960873"/>
            <a:ext cx="499714" cy="493620"/>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94266" y="5133482"/>
            <a:ext cx="1502235" cy="355529"/>
          </a:xfrm>
          <a:prstGeom prst="rect">
            <a:avLst/>
          </a:prstGeom>
        </p:spPr>
      </p:pic>
      <p:pic>
        <p:nvPicPr>
          <p:cNvPr id="73" name="Picture 72"/>
          <p:cNvPicPr>
            <a:picLocks noChangeAspect="1"/>
          </p:cNvPicPr>
          <p:nvPr/>
        </p:nvPicPr>
        <p:blipFill>
          <a:blip r:embed="rId46"/>
          <a:stretch>
            <a:fillRect/>
          </a:stretch>
        </p:blipFill>
        <p:spPr>
          <a:xfrm>
            <a:off x="2525733" y="5950763"/>
            <a:ext cx="515708" cy="608536"/>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94191" y="4348859"/>
            <a:ext cx="564395" cy="302991"/>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667957" y="4003046"/>
            <a:ext cx="483768" cy="734954"/>
          </a:xfrm>
          <a:prstGeom prst="rect">
            <a:avLst/>
          </a:prstGeom>
        </p:spPr>
      </p:pic>
      <p:sp>
        <p:nvSpPr>
          <p:cNvPr id="5" name="AutoShape 2" descr="Gradle"/>
          <p:cNvSpPr>
            <a:spLocks noChangeAspect="1" noChangeArrowheads="1"/>
          </p:cNvSpPr>
          <p:nvPr/>
        </p:nvSpPr>
        <p:spPr bwMode="auto">
          <a:xfrm>
            <a:off x="158013" y="-455609"/>
            <a:ext cx="2856351" cy="9521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1403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9"/>
          <a:stretch>
            <a:fillRect/>
          </a:stretch>
        </p:blipFill>
        <p:spPr>
          <a:xfrm>
            <a:off x="5648866" y="1703384"/>
            <a:ext cx="1431945" cy="407983"/>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000757" y="6035138"/>
            <a:ext cx="1211062" cy="38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7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90" y="1525195"/>
            <a:ext cx="10597247" cy="4635115"/>
          </a:xfrm>
        </p:spPr>
        <p:txBody>
          <a:bodyPr/>
          <a:lstStyle/>
          <a:p>
            <a:r>
              <a:rPr lang="en-US" sz="2800" dirty="0"/>
              <a:t>Movement away from monolithic design into Microservices</a:t>
            </a:r>
          </a:p>
          <a:p>
            <a:r>
              <a:rPr lang="en-US" sz="2800" dirty="0"/>
              <a:t>Rise of containerization and docker</a:t>
            </a:r>
          </a:p>
          <a:p>
            <a:r>
              <a:rPr lang="en-US" sz="2800" dirty="0"/>
              <a:t>Developers need a heterogenous environment for development</a:t>
            </a:r>
          </a:p>
          <a:p>
            <a:r>
              <a:rPr lang="en-US" sz="2800" dirty="0"/>
              <a:t>Need to reduce infrastructure and operational cost</a:t>
            </a:r>
          </a:p>
          <a:p>
            <a:r>
              <a:rPr lang="en-US" sz="2800" dirty="0"/>
              <a:t>Standardize and modernize application architecture</a:t>
            </a:r>
          </a:p>
          <a:p>
            <a:endParaRPr lang="en-US" sz="2800" dirty="0"/>
          </a:p>
          <a:p>
            <a:endParaRPr lang="en-US" sz="2800" dirty="0"/>
          </a:p>
          <a:p>
            <a:endParaRPr lang="en-US" sz="2800" dirty="0"/>
          </a:p>
          <a:p>
            <a:endParaRPr lang="en-US" sz="2800" dirty="0"/>
          </a:p>
          <a:p>
            <a:pPr lvl="1"/>
            <a:endParaRPr lang="en-US" sz="1600" dirty="0"/>
          </a:p>
        </p:txBody>
      </p:sp>
      <p:sp>
        <p:nvSpPr>
          <p:cNvPr id="3" name="Title 2"/>
          <p:cNvSpPr>
            <a:spLocks noGrp="1"/>
          </p:cNvSpPr>
          <p:nvPr>
            <p:ph type="title"/>
          </p:nvPr>
        </p:nvSpPr>
        <p:spPr>
          <a:xfrm>
            <a:off x="269190" y="173634"/>
            <a:ext cx="11889564" cy="1359124"/>
          </a:xfrm>
        </p:spPr>
        <p:txBody>
          <a:bodyPr/>
          <a:lstStyle/>
          <a:p>
            <a:r>
              <a:rPr lang="en-US" dirty="0"/>
              <a:t>Microservices / Containerization Trends</a:t>
            </a:r>
            <a:br>
              <a:rPr lang="en-US" dirty="0"/>
            </a:br>
            <a:endParaRPr lang="en-US" i="1" dirty="0"/>
          </a:p>
        </p:txBody>
      </p:sp>
    </p:spTree>
    <p:extLst>
      <p:ext uri="{BB962C8B-B14F-4D97-AF65-F5344CB8AC3E}">
        <p14:creationId xmlns:p14="http://schemas.microsoft.com/office/powerpoint/2010/main" val="2831226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505050"/>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23EC40-4309-46F3-8D67-2DE5CDE3D90D}"/>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0"/>
            <a:ext cx="10028237" cy="6995160"/>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47134"/>
            <a:ext cx="12448917" cy="7042294"/>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a:extLst>
              <a:ext uri="{FF2B5EF4-FFF2-40B4-BE49-F238E27FC236}">
                <a16:creationId xmlns:a16="http://schemas.microsoft.com/office/drawing/2014/main" id="{C9C9E628-7043-4801-85BC-580687567B21}"/>
              </a:ext>
            </a:extLst>
          </p:cNvPr>
          <p:cNvSpPr/>
          <p:nvPr/>
        </p:nvSpPr>
        <p:spPr bwMode="auto">
          <a:xfrm>
            <a:off x="6742996" y="2659062"/>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6F71F7F9-C5E9-4C45-BE0F-BFA3886B50F7}"/>
              </a:ext>
            </a:extLst>
          </p:cNvPr>
          <p:cNvGrpSpPr/>
          <p:nvPr/>
        </p:nvGrpSpPr>
        <p:grpSpPr>
          <a:xfrm>
            <a:off x="1007864" y="4254429"/>
            <a:ext cx="10397669" cy="602107"/>
            <a:chOff x="1007864" y="4800155"/>
            <a:chExt cx="10397669" cy="602107"/>
          </a:xfrm>
        </p:grpSpPr>
        <p:sp>
          <p:nvSpPr>
            <p:cNvPr id="13" name="Rectangle 12">
              <a:extLst>
                <a:ext uri="{FF2B5EF4-FFF2-40B4-BE49-F238E27FC236}">
                  <a16:creationId xmlns:a16="http://schemas.microsoft.com/office/drawing/2014/main" id="{E2ADD82B-7EBE-48BC-A86E-AFA34415540C}"/>
                </a:ext>
              </a:extLst>
            </p:cNvPr>
            <p:cNvSpPr/>
            <p:nvPr/>
          </p:nvSpPr>
          <p:spPr bwMode="auto">
            <a:xfrm>
              <a:off x="8580437" y="4800155"/>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Batch</a:t>
              </a:r>
            </a:p>
          </p:txBody>
        </p:sp>
        <p:sp>
          <p:nvSpPr>
            <p:cNvPr id="14" name="Rectangle 13">
              <a:extLst>
                <a:ext uri="{FF2B5EF4-FFF2-40B4-BE49-F238E27FC236}">
                  <a16:creationId xmlns:a16="http://schemas.microsoft.com/office/drawing/2014/main" id="{CEBA48C6-C06C-45FA-A985-1F01F0879159}"/>
                </a:ext>
              </a:extLst>
            </p:cNvPr>
            <p:cNvSpPr/>
            <p:nvPr/>
          </p:nvSpPr>
          <p:spPr bwMode="auto">
            <a:xfrm>
              <a:off x="3615041" y="480498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 Fabric</a:t>
              </a:r>
            </a:p>
          </p:txBody>
        </p:sp>
        <p:sp>
          <p:nvSpPr>
            <p:cNvPr id="15" name="Rectangle 14">
              <a:extLst>
                <a:ext uri="{FF2B5EF4-FFF2-40B4-BE49-F238E27FC236}">
                  <a16:creationId xmlns:a16="http://schemas.microsoft.com/office/drawing/2014/main" id="{144667FC-BA78-41B2-A9B0-6845A7BD6409}"/>
                </a:ext>
              </a:extLst>
            </p:cNvPr>
            <p:cNvSpPr/>
            <p:nvPr/>
          </p:nvSpPr>
          <p:spPr bwMode="auto">
            <a:xfrm>
              <a:off x="1007864" y="480498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Container Service</a:t>
              </a:r>
            </a:p>
          </p:txBody>
        </p:sp>
        <p:sp>
          <p:nvSpPr>
            <p:cNvPr id="16" name="Rectangle 15">
              <a:extLst>
                <a:ext uri="{FF2B5EF4-FFF2-40B4-BE49-F238E27FC236}">
                  <a16:creationId xmlns:a16="http://schemas.microsoft.com/office/drawing/2014/main" id="{6B88915B-74A6-4FCD-87A8-2EE3F53037BA}"/>
                </a:ext>
              </a:extLst>
            </p:cNvPr>
            <p:cNvSpPr/>
            <p:nvPr/>
          </p:nvSpPr>
          <p:spPr bwMode="auto">
            <a:xfrm>
              <a:off x="6054348" y="4815640"/>
              <a:ext cx="2825096" cy="586622"/>
            </a:xfrm>
            <a:prstGeom prst="rect">
              <a:avLst/>
            </a:prstGeom>
            <a:noFill/>
            <a:ln w="635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Apps</a:t>
              </a:r>
            </a:p>
          </p:txBody>
        </p:sp>
      </p:grpSp>
      <p:sp>
        <p:nvSpPr>
          <p:cNvPr id="18" name="Oval 17">
            <a:extLst>
              <a:ext uri="{FF2B5EF4-FFF2-40B4-BE49-F238E27FC236}">
                <a16:creationId xmlns:a16="http://schemas.microsoft.com/office/drawing/2014/main" id="{C06767A2-8434-4894-8A35-362D909B614F}"/>
              </a:ext>
            </a:extLst>
          </p:cNvPr>
          <p:cNvSpPr/>
          <p:nvPr/>
        </p:nvSpPr>
        <p:spPr bwMode="auto">
          <a:xfrm>
            <a:off x="9266237" y="2659062"/>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19" name="Oval 18">
            <a:extLst>
              <a:ext uri="{FF2B5EF4-FFF2-40B4-BE49-F238E27FC236}">
                <a16:creationId xmlns:a16="http://schemas.microsoft.com/office/drawing/2014/main" id="{D31200D1-681D-4D3E-B036-1BCE5532C820}"/>
              </a:ext>
            </a:extLst>
          </p:cNvPr>
          <p:cNvSpPr/>
          <p:nvPr/>
        </p:nvSpPr>
        <p:spPr bwMode="auto">
          <a:xfrm>
            <a:off x="1696512" y="2659062"/>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46AE1BE9-5266-435E-8413-0AD450B14F1D}"/>
              </a:ext>
            </a:extLst>
          </p:cNvPr>
          <p:cNvSpPr/>
          <p:nvPr/>
        </p:nvSpPr>
        <p:spPr bwMode="auto">
          <a:xfrm>
            <a:off x="4219754" y="2659062"/>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E135CEE1-E91A-4F53-8550-96DBC71CCF3F}"/>
              </a:ext>
            </a:extLst>
          </p:cNvPr>
          <p:cNvSpPr txBox="1"/>
          <p:nvPr/>
        </p:nvSpPr>
        <p:spPr>
          <a:xfrm>
            <a:off x="1798112" y="4900672"/>
            <a:ext cx="1990792"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Kubernetes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Mesos</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DC/OS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p:txBody>
      </p:sp>
      <p:cxnSp>
        <p:nvCxnSpPr>
          <p:cNvPr id="22" name="Straight Connector 21">
            <a:extLst>
              <a:ext uri="{FF2B5EF4-FFF2-40B4-BE49-F238E27FC236}">
                <a16:creationId xmlns:a16="http://schemas.microsoft.com/office/drawing/2014/main" id="{47C910AD-2A18-4EB0-BF48-69B9F00957C2}"/>
              </a:ext>
            </a:extLst>
          </p:cNvPr>
          <p:cNvCxnSpPr/>
          <p:nvPr/>
        </p:nvCxnSpPr>
        <p:spPr>
          <a:xfrm>
            <a:off x="1798112" y="4856536"/>
            <a:ext cx="0" cy="106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272FD989-6B8D-4528-8854-BD0498E69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6443" y="2923814"/>
            <a:ext cx="901020" cy="901020"/>
          </a:xfrm>
          <a:prstGeom prst="rect">
            <a:avLst/>
          </a:prstGeom>
        </p:spPr>
      </p:pic>
      <p:pic>
        <p:nvPicPr>
          <p:cNvPr id="24" name="Graphic 23">
            <a:extLst>
              <a:ext uri="{FF2B5EF4-FFF2-40B4-BE49-F238E27FC236}">
                <a16:creationId xmlns:a16="http://schemas.microsoft.com/office/drawing/2014/main" id="{D18ADFB7-C6EF-4029-9014-8D9CF97C1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1756" y="2871186"/>
            <a:ext cx="973324" cy="973324"/>
          </a:xfrm>
          <a:prstGeom prst="rect">
            <a:avLst/>
          </a:prstGeom>
        </p:spPr>
      </p:pic>
      <p:pic>
        <p:nvPicPr>
          <p:cNvPr id="25" name="Graphic 24">
            <a:extLst>
              <a:ext uri="{FF2B5EF4-FFF2-40B4-BE49-F238E27FC236}">
                <a16:creationId xmlns:a16="http://schemas.microsoft.com/office/drawing/2014/main" id="{D92DA48B-7371-47AD-88FE-CE7680EFEB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1581" y="2765493"/>
            <a:ext cx="1217662" cy="1217662"/>
          </a:xfrm>
          <a:prstGeom prst="rect">
            <a:avLst/>
          </a:prstGeom>
        </p:spPr>
      </p:pic>
      <p:sp>
        <p:nvSpPr>
          <p:cNvPr id="27" name="Title 1">
            <a:extLst>
              <a:ext uri="{FF2B5EF4-FFF2-40B4-BE49-F238E27FC236}">
                <a16:creationId xmlns:a16="http://schemas.microsoft.com/office/drawing/2014/main" id="{B0C4C025-11E8-4D69-999A-D3332A21F73A}"/>
              </a:ext>
            </a:extLst>
          </p:cNvPr>
          <p:cNvSpPr txBox="1">
            <a:spLocks/>
          </p:cNvSpPr>
          <p:nvPr/>
        </p:nvSpPr>
        <p:spPr>
          <a:xfrm>
            <a:off x="198438" y="982662"/>
            <a:ext cx="12055476" cy="7940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Deploy containers everywhere </a:t>
            </a:r>
            <a:r>
              <a:rPr kumimoji="0" lang="en-US" sz="4400" b="0" i="0" u="none" strike="noStrike" kern="1200" cap="none" spc="-100"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i</a:t>
            </a: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n Azure</a:t>
            </a:r>
          </a:p>
        </p:txBody>
      </p:sp>
      <p:pic>
        <p:nvPicPr>
          <p:cNvPr id="3" name="Graphic 2">
            <a:extLst>
              <a:ext uri="{FF2B5EF4-FFF2-40B4-BE49-F238E27FC236}">
                <a16:creationId xmlns:a16="http://schemas.microsoft.com/office/drawing/2014/main" id="{F540B0B7-1D2E-4754-A9F1-E7B5FC621D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76567" y="2880422"/>
            <a:ext cx="987804" cy="987804"/>
          </a:xfrm>
          <a:prstGeom prst="rect">
            <a:avLst/>
          </a:prstGeom>
        </p:spPr>
      </p:pic>
    </p:spTree>
    <p:extLst>
      <p:ext uri="{BB962C8B-B14F-4D97-AF65-F5344CB8AC3E}">
        <p14:creationId xmlns:p14="http://schemas.microsoft.com/office/powerpoint/2010/main" val="21145257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7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15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700"/>
                            </p:stCondLst>
                            <p:childTnLst>
                              <p:par>
                                <p:cTn id="34" presetID="22" presetClass="entr" presetSubtype="1"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0" grpId="0" animBg="1"/>
      <p:bldP spid="21"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224478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227798" y="2091166"/>
            <a:ext cx="6842045"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217239" y="2040257"/>
            <a:ext cx="5079444" cy="2863434"/>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p:txBody>
      </p:sp>
      <p:sp>
        <p:nvSpPr>
          <p:cNvPr id="6" name="AutoShape 3"/>
          <p:cNvSpPr>
            <a:spLocks noChangeAspect="1" noChangeArrowheads="1" noTextEdit="1"/>
          </p:cNvSpPr>
          <p:nvPr/>
        </p:nvSpPr>
        <p:spPr bwMode="auto">
          <a:xfrm>
            <a:off x="8121704" y="1848314"/>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5227798" y="1525302"/>
            <a:ext cx="6842044"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              </a:t>
            </a:r>
            <a:r>
              <a:rPr kumimoji="0" lang="en-US" sz="3600" b="0" i="0" u="none" strike="noStrike" kern="0" cap="none" spc="0" normalizeH="0" baseline="0" noProof="0" dirty="0">
                <a:ln>
                  <a:noFill/>
                </a:ln>
                <a:solidFill>
                  <a:sysClr val="windowText" lastClr="000000"/>
                </a:solidFill>
                <a:effectLst/>
                <a:uLnTx/>
                <a:uFillTx/>
                <a:latin typeface="Segoe UI"/>
                <a:ea typeface="+mn-ea"/>
                <a:cs typeface="+mn-cs"/>
              </a:rPr>
              <a:t>Azure Container Service</a:t>
            </a:r>
            <a:endParaRPr kumimoji="0" lang="en-US" sz="40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 name="Freeform 11"/>
          <p:cNvSpPr>
            <a:spLocks/>
          </p:cNvSpPr>
          <p:nvPr/>
        </p:nvSpPr>
        <p:spPr bwMode="auto">
          <a:xfrm>
            <a:off x="8725524" y="3773147"/>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25524" y="414933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71558" y="3452517"/>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Oval 14"/>
          <p:cNvSpPr>
            <a:spLocks noChangeArrowheads="1"/>
          </p:cNvSpPr>
          <p:nvPr/>
        </p:nvSpPr>
        <p:spPr bwMode="auto">
          <a:xfrm>
            <a:off x="8060456" y="4322344"/>
            <a:ext cx="1488864" cy="1487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28699" y="3539818"/>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7"/>
          <p:cNvSpPr>
            <a:spLocks/>
          </p:cNvSpPr>
          <p:nvPr/>
        </p:nvSpPr>
        <p:spPr bwMode="auto">
          <a:xfrm>
            <a:off x="9577892" y="4404882"/>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8"/>
          <p:cNvSpPr>
            <a:spLocks/>
          </p:cNvSpPr>
          <p:nvPr/>
        </p:nvSpPr>
        <p:spPr bwMode="auto">
          <a:xfrm>
            <a:off x="7814428" y="4404882"/>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4881" y="4225593"/>
            <a:ext cx="2070761" cy="172424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0208152" y="5859855"/>
            <a:ext cx="1638512" cy="659067"/>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3599" b="0" i="0" u="none" strike="noStrike" kern="0" cap="none" spc="0" normalizeH="0" baseline="0" noProof="0" dirty="0">
              <a:ln>
                <a:noFill/>
              </a:ln>
              <a:solidFill>
                <a:srgbClr val="F1F1F1"/>
              </a:solidFill>
              <a:effectLst/>
              <a:uLnTx/>
              <a:uFillTx/>
              <a:latin typeface="Segoe UI"/>
              <a:ea typeface="+mn-ea"/>
              <a:cs typeface="+mn-cs"/>
            </a:endParaRPr>
          </a:p>
        </p:txBody>
      </p:sp>
      <p:sp>
        <p:nvSpPr>
          <p:cNvPr id="28" name="Freeform 11"/>
          <p:cNvSpPr>
            <a:spLocks/>
          </p:cNvSpPr>
          <p:nvPr/>
        </p:nvSpPr>
        <p:spPr bwMode="auto">
          <a:xfrm>
            <a:off x="10880559" y="3773147"/>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Freeform 12"/>
          <p:cNvSpPr>
            <a:spLocks/>
          </p:cNvSpPr>
          <p:nvPr/>
        </p:nvSpPr>
        <p:spPr bwMode="auto">
          <a:xfrm>
            <a:off x="10880558" y="414933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13"/>
          <p:cNvSpPr>
            <a:spLocks/>
          </p:cNvSpPr>
          <p:nvPr/>
        </p:nvSpPr>
        <p:spPr bwMode="auto">
          <a:xfrm>
            <a:off x="10726593" y="3452517"/>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Oval 16"/>
          <p:cNvSpPr>
            <a:spLocks noChangeArrowheads="1"/>
          </p:cNvSpPr>
          <p:nvPr/>
        </p:nvSpPr>
        <p:spPr bwMode="auto">
          <a:xfrm>
            <a:off x="10883734" y="3539818"/>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17"/>
          <p:cNvSpPr>
            <a:spLocks/>
          </p:cNvSpPr>
          <p:nvPr/>
        </p:nvSpPr>
        <p:spPr bwMode="auto">
          <a:xfrm>
            <a:off x="11732926" y="4404882"/>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18"/>
          <p:cNvSpPr>
            <a:spLocks/>
          </p:cNvSpPr>
          <p:nvPr/>
        </p:nvSpPr>
        <p:spPr bwMode="auto">
          <a:xfrm>
            <a:off x="9969462" y="4404882"/>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29698"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336677" y="4542696"/>
            <a:ext cx="970530" cy="112911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8010779" y="5862119"/>
            <a:ext cx="1627067" cy="659067"/>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3599" b="0" i="0" u="none" strike="noStrike" kern="0" cap="none" spc="0" normalizeH="0" baseline="0" noProof="0" dirty="0">
              <a:ln>
                <a:noFill/>
              </a:ln>
              <a:solidFill>
                <a:srgbClr val="F1F1F1"/>
              </a:solidFill>
              <a:effectLst/>
              <a:uLnTx/>
              <a:uFillTx/>
              <a:latin typeface="Segoe UI"/>
              <a:ea typeface="+mn-ea"/>
              <a:cs typeface="+mn-cs"/>
            </a:endParaRPr>
          </a:p>
        </p:txBody>
      </p:sp>
      <p:sp>
        <p:nvSpPr>
          <p:cNvPr id="34" name="Title 1"/>
          <p:cNvSpPr txBox="1">
            <a:spLocks/>
          </p:cNvSpPr>
          <p:nvPr/>
        </p:nvSpPr>
        <p:spPr>
          <a:xfrm>
            <a:off x="509942" y="416796"/>
            <a:ext cx="10724938" cy="1351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Light"/>
                <a:ea typeface="+mj-ea"/>
                <a:cs typeface="+mj-cs"/>
              </a:rPr>
              <a:t>ACS: The best place to run your containers</a:t>
            </a:r>
          </a:p>
        </p:txBody>
      </p:sp>
      <p:sp>
        <p:nvSpPr>
          <p:cNvPr id="2" name="Rectangle 1"/>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3" name="Rectangle 2"/>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20" name="Rectangle 19"/>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21" name="Rectangle 20"/>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26" name="Rectangle 25"/>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27" name="Rectangle 26"/>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37" name="Freeform 11"/>
          <p:cNvSpPr>
            <a:spLocks/>
          </p:cNvSpPr>
          <p:nvPr/>
        </p:nvSpPr>
        <p:spPr bwMode="auto">
          <a:xfrm>
            <a:off x="6469476" y="3833463"/>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13"/>
          <p:cNvSpPr>
            <a:spLocks/>
          </p:cNvSpPr>
          <p:nvPr/>
        </p:nvSpPr>
        <p:spPr bwMode="auto">
          <a:xfrm>
            <a:off x="6309882" y="3474849"/>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Oval 16"/>
          <p:cNvSpPr>
            <a:spLocks noChangeArrowheads="1"/>
          </p:cNvSpPr>
          <p:nvPr/>
        </p:nvSpPr>
        <p:spPr bwMode="auto">
          <a:xfrm>
            <a:off x="6469476" y="3573942"/>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p:cNvSpPr>
          <p:nvPr/>
        </p:nvSpPr>
        <p:spPr bwMode="auto">
          <a:xfrm>
            <a:off x="5687373" y="4385342"/>
            <a:ext cx="214283" cy="1404739"/>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17"/>
          <p:cNvSpPr>
            <a:spLocks/>
          </p:cNvSpPr>
          <p:nvPr/>
        </p:nvSpPr>
        <p:spPr bwMode="auto">
          <a:xfrm>
            <a:off x="7251602" y="4417477"/>
            <a:ext cx="212695" cy="1404739"/>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874" y="4366686"/>
            <a:ext cx="1373298" cy="1332483"/>
          </a:xfrm>
          <a:prstGeom prst="rect">
            <a:avLst/>
          </a:prstGeom>
        </p:spPr>
      </p:pic>
      <p:sp>
        <p:nvSpPr>
          <p:cNvPr id="44" name="Rectangle 43"/>
          <p:cNvSpPr/>
          <p:nvPr/>
        </p:nvSpPr>
        <p:spPr>
          <a:xfrm>
            <a:off x="5231916" y="5820595"/>
            <a:ext cx="2606382" cy="659067"/>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Kubernetes</a:t>
            </a:r>
            <a:endParaRPr kumimoji="0" lang="en-US" sz="3599" b="0" i="0" u="none" strike="noStrike" kern="0" cap="none" spc="0" normalizeH="0" baseline="0" noProof="0" dirty="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938517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4.58333E-6 7.40741E-7 L -0.05286 7.40741E-7 " pathEditMode="relative" rAng="0" ptsTypes="AA">
                                      <p:cBhvr>
                                        <p:cTn id="9" dur="750" spd="-100000" fill="hold"/>
                                        <p:tgtEl>
                                          <p:spTgt spid="4"/>
                                        </p:tgtEl>
                                        <p:attrNameLst>
                                          <p:attrName>ppt_x</p:attrName>
                                          <p:attrName>ppt_y</p:attrName>
                                        </p:attrNameLst>
                                      </p:cBhvr>
                                      <p:rCtr x="-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79437" y="3000891"/>
            <a:ext cx="5638800" cy="1595048"/>
          </a:xfrm>
          <a:prstGeom prst="rect">
            <a:avLst/>
          </a:prstGeom>
          <a:solidFill>
            <a:schemeClr val="tx1"/>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8"/>
          <p:cNvSpPr/>
          <p:nvPr/>
        </p:nvSpPr>
        <p:spPr>
          <a:xfrm>
            <a:off x="6218237" y="1427997"/>
            <a:ext cx="2658413" cy="1595047"/>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1902" tIns="121902" rIns="121902" bIns="121902" numCol="1" spcCol="1270" anchor="ctr" anchorCtr="0">
            <a:noAutofit/>
          </a:bodyPr>
          <a:lstStyle/>
          <a:p>
            <a:pPr marL="0" marR="0" lvl="0" indent="0" algn="ctr" defTabSz="1422127" rtl="0" eaLnBrk="1" fontAlgn="auto" latinLnBrk="0" hangingPunct="1">
              <a:lnSpc>
                <a:spcPct val="90000"/>
              </a:lnSpc>
              <a:spcBef>
                <a:spcPct val="0"/>
              </a:spcBef>
              <a:spcAft>
                <a:spcPct val="35000"/>
              </a:spcAft>
              <a:buClrTx/>
              <a:buSzTx/>
              <a:buFontTx/>
              <a:buNone/>
              <a:tabLst/>
              <a:defRPr/>
            </a:pPr>
            <a:r>
              <a:rPr kumimoji="0" lang="en-US" sz="3199" b="0" i="0" u="none" strike="noStrike" kern="0" cap="none" spc="0" normalizeH="0" baseline="0" noProof="0" dirty="0">
                <a:ln>
                  <a:noFill/>
                </a:ln>
                <a:solidFill>
                  <a:schemeClr val="tx2"/>
                </a:solidFill>
                <a:effectLst/>
                <a:uLnTx/>
                <a:uFillTx/>
                <a:latin typeface="Segoe UI"/>
                <a:ea typeface="+mn-ea"/>
                <a:cs typeface="+mn-cs"/>
              </a:rPr>
              <a:t>Application</a:t>
            </a:r>
          </a:p>
        </p:txBody>
      </p:sp>
      <p:sp>
        <p:nvSpPr>
          <p:cNvPr id="11" name="Freeform 10"/>
          <p:cNvSpPr/>
          <p:nvPr/>
        </p:nvSpPr>
        <p:spPr>
          <a:xfrm>
            <a:off x="6218237" y="4595938"/>
            <a:ext cx="2658413" cy="1595047"/>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a:ln>
            <a:noFill/>
          </a:ln>
        </p:spPr>
        <p:style>
          <a:lnRef idx="2">
            <a:schemeClr val="lt1">
              <a:hueOff val="0"/>
              <a:satOff val="0"/>
              <a:lumOff val="0"/>
              <a:alphaOff val="0"/>
            </a:schemeClr>
          </a:lnRef>
          <a:fillRef idx="1">
            <a:schemeClr val="accent4">
              <a:hueOff val="13480206"/>
              <a:satOff val="-47367"/>
              <a:lumOff val="-12745"/>
              <a:alphaOff val="0"/>
            </a:schemeClr>
          </a:fillRef>
          <a:effectRef idx="0">
            <a:schemeClr val="accent4">
              <a:hueOff val="13480206"/>
              <a:satOff val="-47367"/>
              <a:lumOff val="-12745"/>
              <a:alphaOff val="0"/>
            </a:schemeClr>
          </a:effectRef>
          <a:fontRef idx="minor">
            <a:schemeClr val="lt1"/>
          </a:fontRef>
        </p:style>
        <p:txBody>
          <a:bodyPr spcFirstLastPara="0" vert="horz" wrap="square" lIns="121902" tIns="121902" rIns="121902" bIns="121902" numCol="1" spcCol="1270" anchor="ctr" anchorCtr="0">
            <a:noAutofit/>
          </a:bodyPr>
          <a:lstStyle/>
          <a:p>
            <a:pPr marL="0" marR="0" lvl="0" indent="0" algn="ctr" defTabSz="1422127" rtl="0" eaLnBrk="1" fontAlgn="auto" latinLnBrk="0" hangingPunct="1">
              <a:lnSpc>
                <a:spcPct val="90000"/>
              </a:lnSpc>
              <a:spcBef>
                <a:spcPct val="0"/>
              </a:spcBef>
              <a:spcAft>
                <a:spcPct val="35000"/>
              </a:spcAft>
              <a:buClrTx/>
              <a:buSzTx/>
              <a:buFontTx/>
              <a:buNone/>
              <a:tabLst/>
              <a:defRPr/>
            </a:pPr>
            <a:r>
              <a:rPr kumimoji="0" lang="en-US" sz="3199" b="0" i="0" u="none" strike="noStrike" kern="0" cap="none" spc="0" normalizeH="0" baseline="0" noProof="0" dirty="0">
                <a:ln>
                  <a:noFill/>
                </a:ln>
                <a:solidFill>
                  <a:schemeClr val="tx2"/>
                </a:solidFill>
                <a:effectLst/>
                <a:uLnTx/>
                <a:uFillTx/>
                <a:latin typeface="Segoe UI"/>
                <a:ea typeface="+mn-ea"/>
                <a:cs typeface="+mn-cs"/>
              </a:rPr>
              <a:t>Infrastructure</a:t>
            </a:r>
          </a:p>
        </p:txBody>
      </p:sp>
      <p:sp>
        <p:nvSpPr>
          <p:cNvPr id="8" name="Title 1"/>
          <p:cNvSpPr>
            <a:spLocks noGrp="1"/>
          </p:cNvSpPr>
          <p:nvPr>
            <p:ph type="title"/>
          </p:nvPr>
        </p:nvSpPr>
        <p:spPr/>
        <p:txBody>
          <a:bodyPr>
            <a:normAutofit fontScale="90000"/>
          </a:bodyPr>
          <a:lstStyle/>
          <a:p>
            <a:r>
              <a:rPr lang="en-US" sz="7198" dirty="0"/>
              <a:t>Azure Container Service</a:t>
            </a:r>
          </a:p>
        </p:txBody>
      </p:sp>
      <p:sp>
        <p:nvSpPr>
          <p:cNvPr id="4" name="Right Brace 3"/>
          <p:cNvSpPr/>
          <p:nvPr/>
        </p:nvSpPr>
        <p:spPr>
          <a:xfrm>
            <a:off x="9050675" y="3000890"/>
            <a:ext cx="914260" cy="319009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Vertical Scroll 5"/>
          <p:cNvSpPr/>
          <p:nvPr/>
        </p:nvSpPr>
        <p:spPr bwMode="auto">
          <a:xfrm>
            <a:off x="9782179" y="3112103"/>
            <a:ext cx="2379554" cy="2925633"/>
          </a:xfrm>
          <a:prstGeom prst="verticalScroll">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ARM </a:t>
            </a:r>
          </a:p>
        </p:txBody>
      </p:sp>
      <p:pic>
        <p:nvPicPr>
          <p:cNvPr id="7" name="Picture 6"/>
          <p:cNvPicPr>
            <a:picLocks noChangeAspect="1"/>
          </p:cNvPicPr>
          <p:nvPr/>
        </p:nvPicPr>
        <p:blipFill>
          <a:blip r:embed="rId3"/>
          <a:stretch>
            <a:fillRect/>
          </a:stretch>
        </p:blipFill>
        <p:spPr>
          <a:xfrm>
            <a:off x="3988196" y="3112103"/>
            <a:ext cx="1939558" cy="389768"/>
          </a:xfrm>
          <a:prstGeom prst="rect">
            <a:avLst/>
          </a:prstGeom>
        </p:spPr>
      </p:pic>
      <p:grpSp>
        <p:nvGrpSpPr>
          <p:cNvPr id="16" name="Group 15"/>
          <p:cNvGrpSpPr/>
          <p:nvPr/>
        </p:nvGrpSpPr>
        <p:grpSpPr>
          <a:xfrm>
            <a:off x="1197174" y="3000891"/>
            <a:ext cx="7679476" cy="1708771"/>
            <a:chOff x="1172942" y="2942317"/>
            <a:chExt cx="7529582" cy="1675418"/>
          </a:xfrm>
        </p:grpSpPr>
        <p:sp>
          <p:nvSpPr>
            <p:cNvPr id="10" name="Freeform 9"/>
            <p:cNvSpPr/>
            <p:nvPr/>
          </p:nvSpPr>
          <p:spPr>
            <a:xfrm>
              <a:off x="6096000" y="2942317"/>
              <a:ext cx="2606524" cy="1563914"/>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p:spPr>
          <p:style>
            <a:lnRef idx="2">
              <a:schemeClr val="lt1">
                <a:hueOff val="0"/>
                <a:satOff val="0"/>
                <a:lumOff val="0"/>
                <a:alphaOff val="0"/>
              </a:schemeClr>
            </a:lnRef>
            <a:fillRef idx="1">
              <a:schemeClr val="accent4">
                <a:hueOff val="6740103"/>
                <a:satOff val="-23684"/>
                <a:lumOff val="-6372"/>
                <a:alphaOff val="0"/>
              </a:schemeClr>
            </a:fillRef>
            <a:effectRef idx="0">
              <a:schemeClr val="accent4">
                <a:hueOff val="6740103"/>
                <a:satOff val="-23684"/>
                <a:lumOff val="-6372"/>
                <a:alphaOff val="0"/>
              </a:schemeClr>
            </a:effectRef>
            <a:fontRef idx="minor">
              <a:schemeClr val="lt1"/>
            </a:fontRef>
          </p:style>
          <p:txBody>
            <a:bodyPr spcFirstLastPara="0" vert="horz" wrap="square" lIns="121902" tIns="121902" rIns="121902" bIns="121902" numCol="1" spcCol="1270" anchor="ctr" anchorCtr="0">
              <a:noAutofit/>
            </a:bodyPr>
            <a:lstStyle/>
            <a:p>
              <a:pPr marL="0" marR="0" lvl="0" indent="0" algn="ctr" defTabSz="1422127" rtl="0" eaLnBrk="1" fontAlgn="auto" latinLnBrk="0" hangingPunct="1">
                <a:lnSpc>
                  <a:spcPct val="90000"/>
                </a:lnSpc>
                <a:spcBef>
                  <a:spcPct val="0"/>
                </a:spcBef>
                <a:spcAft>
                  <a:spcPct val="35000"/>
                </a:spcAft>
                <a:buClrTx/>
                <a:buSzTx/>
                <a:buFontTx/>
                <a:buNone/>
                <a:tabLst/>
                <a:defRPr/>
              </a:pPr>
              <a:r>
                <a:rPr kumimoji="0" lang="en-US" sz="3199" b="0" i="0" u="none" strike="noStrike" kern="0" cap="none" spc="0" normalizeH="0" baseline="0" noProof="0" dirty="0">
                  <a:ln>
                    <a:noFill/>
                  </a:ln>
                  <a:solidFill>
                    <a:schemeClr val="tx2"/>
                  </a:solidFill>
                  <a:effectLst/>
                  <a:uLnTx/>
                  <a:uFillTx/>
                  <a:latin typeface="Segoe UI"/>
                  <a:ea typeface="+mn-ea"/>
                  <a:cs typeface="+mn-cs"/>
                </a:rPr>
                <a:t>Orchestrator</a:t>
              </a:r>
            </a:p>
          </p:txBody>
        </p:sp>
        <p:pic>
          <p:nvPicPr>
            <p:cNvPr id="2050" name="Picture 2" descr="https://mesosphere.com/wp-content/uploads/2016/04/logo-horizontal-styled.png"/>
            <p:cNvPicPr>
              <a:picLocks noChangeAspect="1" noChangeArrowheads="1"/>
            </p:cNvPicPr>
            <p:nvPr/>
          </p:nvPicPr>
          <p:blipFill rotWithShape="1">
            <a:blip r:embed="rId4">
              <a:extLst>
                <a:ext uri="{28A0092B-C50C-407E-A947-70E740481C1C}">
                  <a14:useLocalDpi xmlns:a14="http://schemas.microsoft.com/office/drawing/2010/main" val="0"/>
                </a:ext>
              </a:extLst>
            </a:blip>
            <a:srcRect t="22800" b="18501"/>
            <a:stretch/>
          </p:blipFill>
          <p:spPr bwMode="auto">
            <a:xfrm>
              <a:off x="4042954" y="3724274"/>
              <a:ext cx="1425574" cy="627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evopscube.com/wp-content/uploads/2015/01/SWAR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389831" y="3672639"/>
              <a:ext cx="1135032" cy="9450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942" y="3701033"/>
              <a:ext cx="698799" cy="678030"/>
            </a:xfrm>
            <a:prstGeom prst="rect">
              <a:avLst/>
            </a:prstGeom>
          </p:spPr>
        </p:pic>
      </p:grpSp>
      <p:sp>
        <p:nvSpPr>
          <p:cNvPr id="29" name="Rectangle 28"/>
          <p:cNvSpPr/>
          <p:nvPr/>
        </p:nvSpPr>
        <p:spPr>
          <a:xfrm>
            <a:off x="6097090" y="3308920"/>
            <a:ext cx="242295"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19" name="Picture 18"/>
          <p:cNvPicPr>
            <a:picLocks noChangeAspect="1"/>
          </p:cNvPicPr>
          <p:nvPr/>
        </p:nvPicPr>
        <p:blipFill>
          <a:blip r:embed="rId7"/>
          <a:stretch>
            <a:fillRect/>
          </a:stretch>
        </p:blipFill>
        <p:spPr>
          <a:xfrm>
            <a:off x="2307237" y="3064130"/>
            <a:ext cx="1390476" cy="485714"/>
          </a:xfrm>
          <a:prstGeom prst="rect">
            <a:avLst/>
          </a:prstGeom>
        </p:spPr>
      </p:pic>
      <p:sp>
        <p:nvSpPr>
          <p:cNvPr id="18" name="Freeform 8"/>
          <p:cNvSpPr/>
          <p:nvPr/>
        </p:nvSpPr>
        <p:spPr>
          <a:xfrm>
            <a:off x="808038" y="3196315"/>
            <a:ext cx="1393668" cy="379710"/>
          </a:xfrm>
          <a:custGeom>
            <a:avLst/>
            <a:gdLst>
              <a:gd name="connsiteX0" fmla="*/ 0 w 2658790"/>
              <a:gd name="connsiteY0" fmla="*/ 0 h 1595274"/>
              <a:gd name="connsiteX1" fmla="*/ 2658790 w 2658790"/>
              <a:gd name="connsiteY1" fmla="*/ 0 h 1595274"/>
              <a:gd name="connsiteX2" fmla="*/ 2658790 w 2658790"/>
              <a:gd name="connsiteY2" fmla="*/ 1595274 h 1595274"/>
              <a:gd name="connsiteX3" fmla="*/ 0 w 2658790"/>
              <a:gd name="connsiteY3" fmla="*/ 1595274 h 1595274"/>
              <a:gd name="connsiteX4" fmla="*/ 0 w 2658790"/>
              <a:gd name="connsiteY4" fmla="*/ 0 h 15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790" h="1595274">
                <a:moveTo>
                  <a:pt x="0" y="0"/>
                </a:moveTo>
                <a:lnTo>
                  <a:pt x="2658790" y="0"/>
                </a:lnTo>
                <a:lnTo>
                  <a:pt x="2658790" y="1595274"/>
                </a:lnTo>
                <a:lnTo>
                  <a:pt x="0" y="1595274"/>
                </a:lnTo>
                <a:lnTo>
                  <a:pt x="0" y="0"/>
                </a:lnTo>
                <a:close/>
              </a:path>
            </a:pathLst>
          </a:custGeom>
          <a:solidFill>
            <a:schemeClr val="tx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1902" tIns="121902" rIns="121902" bIns="121902" numCol="1" spcCol="1270" anchor="ctr" anchorCtr="0">
            <a:noAutofit/>
          </a:bodyPr>
          <a:lstStyle/>
          <a:p>
            <a:pPr marL="0" marR="0" lvl="0" indent="0" algn="ctr" defTabSz="1422127" rtl="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a:ln>
                  <a:noFill/>
                </a:ln>
                <a:solidFill>
                  <a:schemeClr val="accent1"/>
                </a:solidFill>
                <a:effectLst/>
                <a:uLnTx/>
                <a:uFillTx/>
                <a:latin typeface="Segoe UI"/>
                <a:ea typeface="+mn-ea"/>
                <a:cs typeface="+mn-cs"/>
              </a:rPr>
              <a:t>Kubernetes</a:t>
            </a:r>
          </a:p>
        </p:txBody>
      </p:sp>
    </p:spTree>
    <p:extLst>
      <p:ext uri="{BB962C8B-B14F-4D97-AF65-F5344CB8AC3E}">
        <p14:creationId xmlns:p14="http://schemas.microsoft.com/office/powerpoint/2010/main" val="3214729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80">
                                          <p:stCondLst>
                                            <p:cond delay="0"/>
                                          </p:stCondLst>
                                        </p:cTn>
                                        <p:tgtEl>
                                          <p:spTgt spid="18"/>
                                        </p:tgtEl>
                                      </p:cBhvr>
                                    </p:animEffect>
                                    <p:anim calcmode="lin" valueType="num">
                                      <p:cBhvr>
                                        <p:cTn id="3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4" dur="26">
                                          <p:stCondLst>
                                            <p:cond delay="650"/>
                                          </p:stCondLst>
                                        </p:cTn>
                                        <p:tgtEl>
                                          <p:spTgt spid="18"/>
                                        </p:tgtEl>
                                      </p:cBhvr>
                                      <p:to x="100000" y="60000"/>
                                    </p:animScale>
                                    <p:animScale>
                                      <p:cBhvr>
                                        <p:cTn id="45" dur="166" decel="50000">
                                          <p:stCondLst>
                                            <p:cond delay="676"/>
                                          </p:stCondLst>
                                        </p:cTn>
                                        <p:tgtEl>
                                          <p:spTgt spid="18"/>
                                        </p:tgtEl>
                                      </p:cBhvr>
                                      <p:to x="100000" y="100000"/>
                                    </p:animScale>
                                    <p:animScale>
                                      <p:cBhvr>
                                        <p:cTn id="46" dur="26">
                                          <p:stCondLst>
                                            <p:cond delay="1312"/>
                                          </p:stCondLst>
                                        </p:cTn>
                                        <p:tgtEl>
                                          <p:spTgt spid="18"/>
                                        </p:tgtEl>
                                      </p:cBhvr>
                                      <p:to x="100000" y="80000"/>
                                    </p:animScale>
                                    <p:animScale>
                                      <p:cBhvr>
                                        <p:cTn id="47" dur="166" decel="50000">
                                          <p:stCondLst>
                                            <p:cond delay="1338"/>
                                          </p:stCondLst>
                                        </p:cTn>
                                        <p:tgtEl>
                                          <p:spTgt spid="18"/>
                                        </p:tgtEl>
                                      </p:cBhvr>
                                      <p:to x="100000" y="100000"/>
                                    </p:animScale>
                                    <p:animScale>
                                      <p:cBhvr>
                                        <p:cTn id="48" dur="26">
                                          <p:stCondLst>
                                            <p:cond delay="1642"/>
                                          </p:stCondLst>
                                        </p:cTn>
                                        <p:tgtEl>
                                          <p:spTgt spid="18"/>
                                        </p:tgtEl>
                                      </p:cBhvr>
                                      <p:to x="100000" y="90000"/>
                                    </p:animScale>
                                    <p:animScale>
                                      <p:cBhvr>
                                        <p:cTn id="49" dur="166" decel="50000">
                                          <p:stCondLst>
                                            <p:cond delay="1668"/>
                                          </p:stCondLst>
                                        </p:cTn>
                                        <p:tgtEl>
                                          <p:spTgt spid="18"/>
                                        </p:tgtEl>
                                      </p:cBhvr>
                                      <p:to x="100000" y="100000"/>
                                    </p:animScale>
                                    <p:animScale>
                                      <p:cBhvr>
                                        <p:cTn id="50" dur="26">
                                          <p:stCondLst>
                                            <p:cond delay="1808"/>
                                          </p:stCondLst>
                                        </p:cTn>
                                        <p:tgtEl>
                                          <p:spTgt spid="18"/>
                                        </p:tgtEl>
                                      </p:cBhvr>
                                      <p:to x="100000" y="95000"/>
                                    </p:animScale>
                                    <p:animScale>
                                      <p:cBhvr>
                                        <p:cTn id="51"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4" name="Rectangle 3"/>
          <p:cNvSpPr/>
          <p:nvPr/>
        </p:nvSpPr>
        <p:spPr bwMode="auto">
          <a:xfrm>
            <a:off x="3346186" y="3018916"/>
            <a:ext cx="3033123" cy="59686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Containers</a:t>
            </a:r>
          </a:p>
        </p:txBody>
      </p:sp>
      <p:sp>
        <p:nvSpPr>
          <p:cNvPr id="5" name="Rectangle 4"/>
          <p:cNvSpPr/>
          <p:nvPr/>
        </p:nvSpPr>
        <p:spPr bwMode="auto">
          <a:xfrm>
            <a:off x="205392" y="5178810"/>
            <a:ext cx="6181476" cy="5970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VMs and VM Scale Sets</a:t>
            </a:r>
          </a:p>
        </p:txBody>
      </p:sp>
      <p:sp>
        <p:nvSpPr>
          <p:cNvPr id="6" name="Rectangle 5"/>
          <p:cNvSpPr/>
          <p:nvPr/>
        </p:nvSpPr>
        <p:spPr bwMode="auto">
          <a:xfrm>
            <a:off x="205391" y="3008514"/>
            <a:ext cx="2965932" cy="59686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ARM Template</a:t>
            </a:r>
          </a:p>
        </p:txBody>
      </p:sp>
      <p:sp>
        <p:nvSpPr>
          <p:cNvPr id="7" name="Rectangle 6"/>
          <p:cNvSpPr/>
          <p:nvPr/>
        </p:nvSpPr>
        <p:spPr bwMode="auto">
          <a:xfrm>
            <a:off x="197833" y="3778894"/>
            <a:ext cx="6181476" cy="59701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Services (1</a:t>
            </a:r>
            <a:r>
              <a:rPr kumimoji="0" lang="en-US" sz="2040" b="0"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
            </a:r>
            <a:r>
              <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party, 3</a:t>
            </a:r>
            <a:r>
              <a:rPr kumimoji="0" lang="en-US" sz="2040" b="0"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rd</a:t>
            </a:r>
            <a:r>
              <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party)</a:t>
            </a:r>
          </a:p>
        </p:txBody>
      </p:sp>
      <p:sp>
        <p:nvSpPr>
          <p:cNvPr id="8" name="Down Arrow 7"/>
          <p:cNvSpPr/>
          <p:nvPr/>
        </p:nvSpPr>
        <p:spPr bwMode="auto">
          <a:xfrm>
            <a:off x="570223" y="2365915"/>
            <a:ext cx="2324020" cy="639763"/>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1250">
                    <a:srgbClr val="000000"/>
                  </a:gs>
                  <a:gs pos="10417">
                    <a:srgbClr val="000000"/>
                  </a:gs>
                </a:gsLst>
                <a:lin ang="5400000" scaled="0"/>
              </a:gradFill>
              <a:effectLst/>
              <a:uLnTx/>
              <a:uFillTx/>
              <a:latin typeface="Segoe UI"/>
              <a:ea typeface="+mn-ea"/>
              <a:cs typeface="+mn-cs"/>
            </a:endParaRPr>
          </a:p>
        </p:txBody>
      </p:sp>
      <p:sp>
        <p:nvSpPr>
          <p:cNvPr id="12" name="Rectangle 11"/>
          <p:cNvSpPr/>
          <p:nvPr/>
        </p:nvSpPr>
        <p:spPr bwMode="auto">
          <a:xfrm>
            <a:off x="240454" y="4494718"/>
            <a:ext cx="2973490" cy="597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Server</a:t>
            </a:r>
          </a:p>
        </p:txBody>
      </p:sp>
      <p:sp>
        <p:nvSpPr>
          <p:cNvPr id="13" name="Rectangle 12"/>
          <p:cNvSpPr/>
          <p:nvPr/>
        </p:nvSpPr>
        <p:spPr bwMode="auto">
          <a:xfrm>
            <a:off x="3374235" y="4494718"/>
            <a:ext cx="3045002" cy="597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p:txBody>
      </p:sp>
      <p:sp>
        <p:nvSpPr>
          <p:cNvPr id="15" name="Rectangle 14"/>
          <p:cNvSpPr/>
          <p:nvPr/>
        </p:nvSpPr>
        <p:spPr bwMode="auto">
          <a:xfrm>
            <a:off x="197833" y="5888773"/>
            <a:ext cx="2973490" cy="59701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Stack</a:t>
            </a:r>
          </a:p>
        </p:txBody>
      </p:sp>
      <p:sp>
        <p:nvSpPr>
          <p:cNvPr id="16" name="Rectangle 15"/>
          <p:cNvSpPr/>
          <p:nvPr/>
        </p:nvSpPr>
        <p:spPr bwMode="auto">
          <a:xfrm>
            <a:off x="3346186" y="5888773"/>
            <a:ext cx="3045002" cy="59701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sp>
        <p:nvSpPr>
          <p:cNvPr id="17" name="Down Arrow 16"/>
          <p:cNvSpPr/>
          <p:nvPr/>
        </p:nvSpPr>
        <p:spPr bwMode="auto">
          <a:xfrm>
            <a:off x="3700737" y="2367703"/>
            <a:ext cx="2324020" cy="636186"/>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51" normalizeH="0" baseline="0" noProof="0" dirty="0">
              <a:ln>
                <a:noFill/>
              </a:ln>
              <a:gradFill>
                <a:gsLst>
                  <a:gs pos="1250">
                    <a:srgbClr val="000000"/>
                  </a:gs>
                  <a:gs pos="10417">
                    <a:srgbClr val="000000"/>
                  </a:gs>
                </a:gsLst>
                <a:lin ang="5400000" scaled="0"/>
              </a:gradFill>
              <a:effectLst/>
              <a:uLnTx/>
              <a:uFillTx/>
              <a:latin typeface="Segoe UI"/>
              <a:ea typeface="+mn-ea"/>
              <a:cs typeface="+mn-cs"/>
            </a:endParaRPr>
          </a:p>
        </p:txBody>
      </p:sp>
      <p:sp>
        <p:nvSpPr>
          <p:cNvPr id="18" name="Rectangle 17"/>
          <p:cNvSpPr/>
          <p:nvPr/>
        </p:nvSpPr>
        <p:spPr bwMode="auto">
          <a:xfrm>
            <a:off x="3374234" y="1724345"/>
            <a:ext cx="3033123" cy="6383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Container Tooling</a:t>
            </a:r>
          </a:p>
        </p:txBody>
      </p:sp>
      <p:sp>
        <p:nvSpPr>
          <p:cNvPr id="19" name="Rectangle 18"/>
          <p:cNvSpPr/>
          <p:nvPr/>
        </p:nvSpPr>
        <p:spPr bwMode="auto">
          <a:xfrm>
            <a:off x="187451" y="1724345"/>
            <a:ext cx="3033123" cy="6383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Service Tooling</a:t>
            </a:r>
          </a:p>
        </p:txBody>
      </p:sp>
      <p:graphicFrame>
        <p:nvGraphicFramePr>
          <p:cNvPr id="3" name="Table 2"/>
          <p:cNvGraphicFramePr>
            <a:graphicFrameLocks noGrp="1"/>
          </p:cNvGraphicFramePr>
          <p:nvPr>
            <p:extLst/>
          </p:nvPr>
        </p:nvGraphicFramePr>
        <p:xfrm>
          <a:off x="6859474" y="2470474"/>
          <a:ext cx="5454764" cy="3297190"/>
        </p:xfrm>
        <a:graphic>
          <a:graphicData uri="http://schemas.openxmlformats.org/drawingml/2006/table">
            <a:tbl>
              <a:tblPr firstRow="1" firstCol="1" bandRow="1">
                <a:tableStyleId>{5C22544A-7EE6-4342-B048-85BDC9FD1C3A}</a:tableStyleId>
              </a:tblPr>
              <a:tblGrid>
                <a:gridCol w="2212070">
                  <a:extLst>
                    <a:ext uri="{9D8B030D-6E8A-4147-A177-3AD203B41FA5}">
                      <a16:colId xmlns:a16="http://schemas.microsoft.com/office/drawing/2014/main" val="20000"/>
                    </a:ext>
                  </a:extLst>
                </a:gridCol>
                <a:gridCol w="3242694">
                  <a:extLst>
                    <a:ext uri="{9D8B030D-6E8A-4147-A177-3AD203B41FA5}">
                      <a16:colId xmlns:a16="http://schemas.microsoft.com/office/drawing/2014/main" val="20001"/>
                    </a:ext>
                  </a:extLst>
                </a:gridCol>
              </a:tblGrid>
              <a:tr h="432858">
                <a:tc>
                  <a:txBody>
                    <a:bodyPr/>
                    <a:lstStyle/>
                    <a:p>
                      <a:pPr marL="0" marR="0">
                        <a:lnSpc>
                          <a:spcPct val="115000"/>
                        </a:lnSpc>
                        <a:spcBef>
                          <a:spcPts val="0"/>
                        </a:spcBef>
                        <a:spcAft>
                          <a:spcPts val="0"/>
                        </a:spcAft>
                      </a:pPr>
                      <a:r>
                        <a:rPr lang="en-US" sz="1800" dirty="0">
                          <a:effectLst/>
                        </a:rPr>
                        <a:t>Layer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tc>
                  <a:txBody>
                    <a:bodyPr/>
                    <a:lstStyle/>
                    <a:p>
                      <a:pPr marL="0" marR="0">
                        <a:lnSpc>
                          <a:spcPct val="115000"/>
                        </a:lnSpc>
                        <a:spcBef>
                          <a:spcPts val="0"/>
                        </a:spcBef>
                        <a:spcAft>
                          <a:spcPts val="0"/>
                        </a:spcAft>
                      </a:pPr>
                      <a:r>
                        <a:rPr lang="en-US" sz="1800" dirty="0">
                          <a:effectLst/>
                        </a:rPr>
                        <a:t>Supported Technologies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extLst>
                  <a:ext uri="{0D108BD9-81ED-4DB2-BD59-A6C34878D82A}">
                    <a16:rowId xmlns:a16="http://schemas.microsoft.com/office/drawing/2014/main" val="10000"/>
                  </a:ext>
                </a:extLst>
              </a:tr>
              <a:tr h="643496">
                <a:tc>
                  <a:txBody>
                    <a:bodyPr/>
                    <a:lstStyle/>
                    <a:p>
                      <a:pPr marL="0" marR="0">
                        <a:lnSpc>
                          <a:spcPct val="115000"/>
                        </a:lnSpc>
                        <a:spcBef>
                          <a:spcPts val="0"/>
                        </a:spcBef>
                        <a:spcAft>
                          <a:spcPts val="0"/>
                        </a:spcAft>
                      </a:pPr>
                      <a:r>
                        <a:rPr lang="en-US" sz="1800">
                          <a:effectLst/>
                        </a:rPr>
                        <a:t>Configuration as Code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tc>
                  <a:txBody>
                    <a:bodyPr/>
                    <a:lstStyle/>
                    <a:p>
                      <a:pPr marL="0" marR="0">
                        <a:lnSpc>
                          <a:spcPct val="115000"/>
                        </a:lnSpc>
                        <a:spcBef>
                          <a:spcPts val="0"/>
                        </a:spcBef>
                        <a:spcAft>
                          <a:spcPts val="0"/>
                        </a:spcAft>
                      </a:pPr>
                      <a:r>
                        <a:rPr lang="en-US" sz="1800" dirty="0">
                          <a:effectLst/>
                        </a:rPr>
                        <a:t>ARM, Dockerfile, Docker Compose, </a:t>
                      </a:r>
                      <a:r>
                        <a:rPr lang="en-US" sz="1800" dirty="0" err="1">
                          <a:effectLst/>
                        </a:rPr>
                        <a:t>Marathon.json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extLst>
                  <a:ext uri="{0D108BD9-81ED-4DB2-BD59-A6C34878D82A}">
                    <a16:rowId xmlns:a16="http://schemas.microsoft.com/office/drawing/2014/main" val="10001"/>
                  </a:ext>
                </a:extLst>
              </a:tr>
              <a:tr h="643496">
                <a:tc>
                  <a:txBody>
                    <a:bodyPr/>
                    <a:lstStyle/>
                    <a:p>
                      <a:pPr marL="0" marR="0">
                        <a:lnSpc>
                          <a:spcPct val="115000"/>
                        </a:lnSpc>
                        <a:spcBef>
                          <a:spcPts val="0"/>
                        </a:spcBef>
                        <a:spcAft>
                          <a:spcPts val="0"/>
                        </a:spcAft>
                      </a:pPr>
                      <a:r>
                        <a:rPr lang="en-US" sz="1800" dirty="0">
                          <a:effectLst/>
                        </a:rPr>
                        <a:t>Host cluster management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tc>
                  <a:txBody>
                    <a:bodyPr/>
                    <a:lstStyle/>
                    <a:p>
                      <a:pPr marL="0" marR="0">
                        <a:lnSpc>
                          <a:spcPct val="115000"/>
                        </a:lnSpc>
                        <a:spcBef>
                          <a:spcPts val="0"/>
                        </a:spcBef>
                        <a:spcAft>
                          <a:spcPts val="0"/>
                        </a:spcAft>
                      </a:pPr>
                      <a:r>
                        <a:rPr lang="en-US" sz="1800" dirty="0">
                          <a:effectLst/>
                        </a:rPr>
                        <a:t>VM Scale</a:t>
                      </a:r>
                      <a:r>
                        <a:rPr lang="en-US" sz="1800" baseline="0" dirty="0">
                          <a:effectLst/>
                        </a:rPr>
                        <a:t> </a:t>
                      </a:r>
                      <a:r>
                        <a:rPr lang="en-US" sz="1800" dirty="0">
                          <a:effectLst/>
                        </a:rPr>
                        <a:t>Sets, Azure CLI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extLst>
                  <a:ext uri="{0D108BD9-81ED-4DB2-BD59-A6C34878D82A}">
                    <a16:rowId xmlns:a16="http://schemas.microsoft.com/office/drawing/2014/main" val="10002"/>
                  </a:ext>
                </a:extLst>
              </a:tr>
              <a:tr h="643496">
                <a:tc>
                  <a:txBody>
                    <a:bodyPr/>
                    <a:lstStyle/>
                    <a:p>
                      <a:pPr marL="0" marR="0">
                        <a:lnSpc>
                          <a:spcPct val="115000"/>
                        </a:lnSpc>
                        <a:spcBef>
                          <a:spcPts val="0"/>
                        </a:spcBef>
                        <a:spcAft>
                          <a:spcPts val="0"/>
                        </a:spcAft>
                      </a:pPr>
                      <a:r>
                        <a:rPr lang="en-US" sz="1800" dirty="0">
                          <a:effectLst/>
                        </a:rPr>
                        <a:t>Container orchestration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tc>
                  <a:txBody>
                    <a:bodyPr/>
                    <a:lstStyle/>
                    <a:p>
                      <a:pPr marL="0" marR="0">
                        <a:lnSpc>
                          <a:spcPct val="115000"/>
                        </a:lnSpc>
                        <a:spcBef>
                          <a:spcPts val="0"/>
                        </a:spcBef>
                        <a:spcAft>
                          <a:spcPts val="0"/>
                        </a:spcAft>
                      </a:pPr>
                      <a:r>
                        <a:rPr lang="en-US" sz="1800" dirty="0">
                          <a:effectLst/>
                        </a:rPr>
                        <a:t>Docker Swarm, </a:t>
                      </a:r>
                      <a:r>
                        <a:rPr lang="en-US" sz="1800" dirty="0" err="1">
                          <a:effectLst/>
                        </a:rPr>
                        <a:t>Chronos</a:t>
                      </a:r>
                      <a:r>
                        <a:rPr lang="en-US" sz="1800" dirty="0">
                          <a:effectLst/>
                        </a:rPr>
                        <a:t>, Marathon,</a:t>
                      </a:r>
                      <a:r>
                        <a:rPr lang="en-US" sz="1800" baseline="0" dirty="0">
                          <a:effectLst/>
                        </a:rPr>
                        <a:t> </a:t>
                      </a:r>
                      <a:r>
                        <a:rPr lang="en-US" sz="1800" dirty="0">
                          <a:effectLst/>
                        </a:rPr>
                        <a:t>Apache </a:t>
                      </a:r>
                      <a:r>
                        <a:rPr lang="en-US" sz="1800" dirty="0" err="1">
                          <a:effectLst/>
                        </a:rPr>
                        <a:t>Mesos</a:t>
                      </a:r>
                      <a:r>
                        <a:rPr lang="en-US" sz="1800" dirty="0">
                          <a:effectLst/>
                        </a:rPr>
                        <a:t>, Kubernetes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extLst>
                  <a:ext uri="{0D108BD9-81ED-4DB2-BD59-A6C34878D82A}">
                    <a16:rowId xmlns:a16="http://schemas.microsoft.com/office/drawing/2014/main" val="10003"/>
                  </a:ext>
                </a:extLst>
              </a:tr>
              <a:tr h="432858">
                <a:tc>
                  <a:txBody>
                    <a:bodyPr/>
                    <a:lstStyle/>
                    <a:p>
                      <a:pPr marL="0" marR="0">
                        <a:lnSpc>
                          <a:spcPct val="115000"/>
                        </a:lnSpc>
                        <a:spcBef>
                          <a:spcPts val="0"/>
                        </a:spcBef>
                        <a:spcAft>
                          <a:spcPts val="0"/>
                        </a:spcAft>
                      </a:pPr>
                      <a:r>
                        <a:rPr lang="en-US" sz="1800">
                          <a:effectLst/>
                        </a:rPr>
                        <a:t>Monitoring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tc>
                  <a:txBody>
                    <a:bodyPr/>
                    <a:lstStyle/>
                    <a:p>
                      <a:pPr marL="0" marR="0">
                        <a:lnSpc>
                          <a:spcPct val="115000"/>
                        </a:lnSpc>
                        <a:spcBef>
                          <a:spcPts val="0"/>
                        </a:spcBef>
                        <a:spcAft>
                          <a:spcPts val="0"/>
                        </a:spcAft>
                      </a:pPr>
                      <a:r>
                        <a:rPr lang="en-US" sz="1800" dirty="0">
                          <a:effectLst/>
                        </a:rPr>
                        <a:t>OMS, App Insights, </a:t>
                      </a:r>
                      <a:r>
                        <a:rPr lang="en-US" sz="1800" dirty="0" err="1">
                          <a:effectLst/>
                        </a:rPr>
                        <a:t>Statsd</a:t>
                      </a:r>
                      <a:r>
                        <a:rPr lang="en-US" sz="1800" dirty="0">
                          <a:effectLst/>
                        </a:rPr>
                        <a:t>,</a:t>
                      </a:r>
                      <a:r>
                        <a:rPr lang="en-US" sz="1800" baseline="0" dirty="0">
                          <a:effectLst/>
                        </a:rPr>
                        <a:t> </a:t>
                      </a:r>
                      <a:r>
                        <a:rPr lang="en-US" sz="1800" baseline="0" dirty="0" err="1">
                          <a:effectLst/>
                        </a:rPr>
                        <a:t>Splunk</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45" marR="69945" marT="0" marB="0"/>
                </a:tc>
                <a:extLst>
                  <a:ext uri="{0D108BD9-81ED-4DB2-BD59-A6C34878D82A}">
                    <a16:rowId xmlns:a16="http://schemas.microsoft.com/office/drawing/2014/main" val="10004"/>
                  </a:ext>
                </a:extLst>
              </a:tr>
            </a:tbl>
          </a:graphicData>
        </a:graphic>
      </p:graphicFrame>
      <p:sp>
        <p:nvSpPr>
          <p:cNvPr id="14" name="Isosceles Triangle 13"/>
          <p:cNvSpPr/>
          <p:nvPr/>
        </p:nvSpPr>
        <p:spPr>
          <a:xfrm rot="5400000">
            <a:off x="6287999" y="3857788"/>
            <a:ext cx="604562" cy="431680"/>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30949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14"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0.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1.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3.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1_MSVID_TT_White-Teal_16x9_Jan-8-2013">
  <a:themeElements>
    <a:clrScheme name="Cesar">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potx" id="{CC1B3558-7817-4FA0-81DC-DB38B7DA7BCC}" vid="{7797F156-12F9-42BC-8C2D-C6B4530C3B96}"/>
    </a:ext>
  </a:extLst>
</a:theme>
</file>

<file path=ppt/theme/theme5.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8.xml><?xml version="1.0" encoding="utf-8"?>
<a:theme xmlns:a="http://schemas.openxmlformats.org/drawingml/2006/main" name="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9.xml><?xml version="1.0" encoding="utf-8"?>
<a:theme xmlns:a="http://schemas.openxmlformats.org/drawingml/2006/main" name="3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57F4CF9-F78A-44CC-A3DD-BB8B8C121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630a2e83-186a-4a0f-ab27-bee8a8096abc"/>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9049</TotalTime>
  <Words>1725</Words>
  <Application>Microsoft Office PowerPoint</Application>
  <PresentationFormat>Custom</PresentationFormat>
  <Paragraphs>348</Paragraphs>
  <Slides>28</Slides>
  <Notes>28</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28</vt:i4>
      </vt:variant>
    </vt:vector>
  </HeadingPairs>
  <TitlesOfParts>
    <vt:vector size="49" baseType="lpstr">
      <vt:lpstr>MS PGothic</vt:lpstr>
      <vt:lpstr>Arial</vt:lpstr>
      <vt:lpstr>Calibri</vt:lpstr>
      <vt:lpstr>Segoe UI</vt:lpstr>
      <vt:lpstr>Segoe UI Light</vt:lpstr>
      <vt:lpstr>Segoe UI Semibold</vt:lpstr>
      <vt:lpstr>Segoe UI Semilight</vt:lpstr>
      <vt:lpstr>Times New Roman</vt:lpstr>
      <vt:lpstr>Wingdings</vt:lpstr>
      <vt:lpstr>WHITE TEMPLATE</vt:lpstr>
      <vt:lpstr>COLOR TEMPLATE</vt:lpstr>
      <vt:lpstr>1_5-30711_TR22_BO_CT_Template</vt:lpstr>
      <vt:lpstr>1_MSVID_TT_White-Teal_16x9_Jan-8-2013</vt:lpstr>
      <vt:lpstr>5-50033_TR23_TR-TV_Template</vt:lpstr>
      <vt:lpstr>1_5-30610_Microsoft_Ignite_Keynote_Template</vt:lpstr>
      <vt:lpstr>5-50091_TR24_TR_TV_Template</vt:lpstr>
      <vt:lpstr>5-50057_TechSummit_FY17_Dark</vt:lpstr>
      <vt:lpstr>3_5-30711_TR22_BO_CT_Template</vt:lpstr>
      <vt:lpstr>5-50111_Build 2017_LIGHT GRAY TEMPLATE</vt:lpstr>
      <vt:lpstr>2_5-50002_Ignite_Breakout_Template</vt:lpstr>
      <vt:lpstr>5-50113_Microsoft_Ready_Light_Template</vt:lpstr>
      <vt:lpstr>Containers in Azure</vt:lpstr>
      <vt:lpstr>Session Objectives And Takeaways</vt:lpstr>
      <vt:lpstr>PowerPoint Presentation</vt:lpstr>
      <vt:lpstr>Microservices / Containerization Trends </vt:lpstr>
      <vt:lpstr>PowerPoint Presentation</vt:lpstr>
      <vt:lpstr>Azure Container Service</vt:lpstr>
      <vt:lpstr>PowerPoint Presentation</vt:lpstr>
      <vt:lpstr>Azure Container Service</vt:lpstr>
      <vt:lpstr>Azure Container Service</vt:lpstr>
      <vt:lpstr>PowerPoint Presentation</vt:lpstr>
      <vt:lpstr>Building service based applications on ACS</vt:lpstr>
      <vt:lpstr>Kubernetes on ACS</vt:lpstr>
      <vt:lpstr>Kubernetes management Tools - Deis</vt:lpstr>
      <vt:lpstr>Options for container persistence - Azure</vt:lpstr>
      <vt:lpstr>Azure Container Instances</vt:lpstr>
      <vt:lpstr>Pooling Disks</vt:lpstr>
      <vt:lpstr>Azure Container Service Architecture (Kubernetes)</vt:lpstr>
      <vt:lpstr>Contribute to the Future of ACS</vt:lpstr>
      <vt:lpstr>Service Fabric</vt:lpstr>
      <vt:lpstr>Services Powered by Service Fabric</vt:lpstr>
      <vt:lpstr>In the wild… go create a PaaS yourself!</vt:lpstr>
      <vt:lpstr>An easier, battle-tested approach</vt:lpstr>
      <vt:lpstr>PowerPoint Presentation</vt:lpstr>
      <vt:lpstr>Modernize Applications</vt:lpstr>
      <vt:lpstr>Legacy application: Lift-and-shift</vt:lpstr>
      <vt:lpstr>Container Images</vt:lpstr>
      <vt:lpstr>Typical Platform Services used by Containers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using Azure Service Fabric</dc:title>
  <dc:subject>&lt;Speech title here&gt;</dc:subject>
  <dc:creator>Praveen Rawat</dc:creator>
  <cp:keywords/>
  <dc:description>Template: Maryfj_x000d_
Formatting:_x000d_
Audience Type:</dc:description>
  <cp:lastModifiedBy>James Serra</cp:lastModifiedBy>
  <cp:revision>162</cp:revision>
  <dcterms:created xsi:type="dcterms:W3CDTF">2016-02-09T21:45:15Z</dcterms:created>
  <dcterms:modified xsi:type="dcterms:W3CDTF">2017-09-28T15:11:35Z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prrawa@microsoft.com</vt:lpwstr>
  </property>
  <property fmtid="{D5CDD505-2E9C-101B-9397-08002B2CF9AE}" pid="18" name="MSIP_Label_f42aa342-8706-4288-bd11-ebb85995028c_SetDate">
    <vt:lpwstr>2017-09-27T20:37:00.2126607-04:00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